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319" r:id="rId5"/>
    <p:sldId id="297" r:id="rId6"/>
    <p:sldId id="274" r:id="rId7"/>
    <p:sldId id="275" r:id="rId8"/>
    <p:sldId id="326" r:id="rId9"/>
    <p:sldId id="327" r:id="rId10"/>
    <p:sldId id="276" r:id="rId11"/>
    <p:sldId id="323" r:id="rId12"/>
    <p:sldId id="324" r:id="rId13"/>
    <p:sldId id="306" r:id="rId14"/>
    <p:sldId id="298" r:id="rId15"/>
    <p:sldId id="307" r:id="rId16"/>
    <p:sldId id="308" r:id="rId17"/>
    <p:sldId id="309" r:id="rId18"/>
    <p:sldId id="310" r:id="rId19"/>
    <p:sldId id="311" r:id="rId20"/>
    <p:sldId id="312" r:id="rId21"/>
    <p:sldId id="313" r:id="rId22"/>
    <p:sldId id="315" r:id="rId23"/>
    <p:sldId id="314" r:id="rId24"/>
    <p:sldId id="299" r:id="rId25"/>
    <p:sldId id="300" r:id="rId26"/>
    <p:sldId id="301" r:id="rId27"/>
    <p:sldId id="277" r:id="rId28"/>
    <p:sldId id="278" r:id="rId29"/>
    <p:sldId id="302" r:id="rId30"/>
    <p:sldId id="280" r:id="rId31"/>
    <p:sldId id="282" r:id="rId32"/>
    <p:sldId id="283" r:id="rId33"/>
    <p:sldId id="284" r:id="rId34"/>
    <p:sldId id="261" r:id="rId35"/>
    <p:sldId id="289" r:id="rId36"/>
    <p:sldId id="279" r:id="rId37"/>
    <p:sldId id="290" r:id="rId38"/>
    <p:sldId id="291" r:id="rId39"/>
    <p:sldId id="292" r:id="rId40"/>
    <p:sldId id="293" r:id="rId41"/>
    <p:sldId id="265" r:id="rId42"/>
    <p:sldId id="270" r:id="rId43"/>
  </p:sldIdLst>
  <p:sldSz cx="9144000" cy="5143500" type="screen16x9"/>
  <p:notesSz cx="6858000" cy="9144000"/>
  <p:embeddedFontLs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E3F81A-17F5-4E3A-9FF5-5544944A256F}">
  <a:tblStyle styleId="{BFE3F81A-17F5-4E3A-9FF5-5544944A25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87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8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9703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091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80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43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0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954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9335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169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6eae49d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6eae49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7700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681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cb81784b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1bcb81784b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bcb81784b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1bcb81784b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bcb81784b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bcb81784b2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bcb81784b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bcb81784b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bcb81784b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bcb81784b2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911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86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806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26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364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6eae49d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6eae49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482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815a1077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815a1077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6eae49d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6eae49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488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6eae49d1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6eae49d1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06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53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spcBef>
                <a:spcPts val="1600"/>
              </a:spcBef>
              <a:buFont typeface="Arial" panose="020B0604020202020204" pitchFamily="34" charset="0"/>
              <a:buChar char="•"/>
            </a:pPr>
            <a:r>
              <a:rPr lang="en-US" sz="1100" b="1" dirty="0"/>
              <a:t>Variable Analysis  (</a:t>
            </a:r>
            <a:r>
              <a:rPr lang="en-US" sz="1100" b="1" dirty="0" err="1"/>
              <a:t>contd</a:t>
            </a:r>
            <a:r>
              <a:rPr lang="en-US" sz="1100" b="1" dirty="0"/>
              <a:t>)</a:t>
            </a:r>
          </a:p>
          <a:p>
            <a:pPr marL="171450" lvl="0" indent="-171450" algn="l" rtl="0">
              <a:spcBef>
                <a:spcPts val="1600"/>
              </a:spcBef>
              <a:spcAft>
                <a:spcPts val="0"/>
              </a:spcAft>
              <a:buFont typeface="Wingdings" panose="05000000000000000000" pitchFamily="2" charset="2"/>
              <a:buChar char="§"/>
            </a:pPr>
            <a:r>
              <a:rPr lang="en-US" sz="1100" dirty="0">
                <a:latin typeface="Roboto" panose="02000000000000000000" pitchFamily="2" charset="0"/>
                <a:ea typeface="Roboto" panose="02000000000000000000" pitchFamily="2" charset="0"/>
                <a:cs typeface="Roboto" panose="02000000000000000000" pitchFamily="2" charset="0"/>
                <a:sym typeface="Arial"/>
              </a:rPr>
              <a:t> Casting/Conversion – setting data as character  to numeric / integer </a:t>
            </a:r>
          </a:p>
          <a:p>
            <a:pPr marL="0" lvl="0" indent="0" algn="l" rtl="0">
              <a:spcBef>
                <a:spcPts val="160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sym typeface="Arial"/>
            </a:endParaRPr>
          </a:p>
          <a:p>
            <a:pPr marL="171450" lvl="0" indent="-171450" algn="l" rtl="0">
              <a:spcBef>
                <a:spcPts val="1600"/>
              </a:spcBef>
              <a:spcAft>
                <a:spcPts val="0"/>
              </a:spcAft>
              <a:buFont typeface="Wingdings" panose="05000000000000000000" pitchFamily="2" charset="2"/>
              <a:buChar char="§"/>
            </a:pPr>
            <a:r>
              <a:rPr lang="en-US" sz="1100" dirty="0">
                <a:latin typeface="Roboto" panose="02000000000000000000" pitchFamily="2" charset="0"/>
                <a:ea typeface="Roboto" panose="02000000000000000000" pitchFamily="2" charset="0"/>
                <a:cs typeface="Roboto" panose="02000000000000000000" pitchFamily="2" charset="0"/>
                <a:sym typeface="Arial"/>
              </a:rPr>
              <a:t> Treating Categorical Variables  -  factorized</a:t>
            </a:r>
          </a:p>
          <a:p>
            <a:pPr marL="0" lvl="0" indent="0" algn="l" rtl="0">
              <a:spcBef>
                <a:spcPts val="160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1600"/>
              </a:spcAft>
              <a:buNone/>
            </a:pPr>
            <a:endParaRPr lang="en-US" sz="9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028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2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f26b1eb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f26b1e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3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BURGUNDYSIP WINE STORE ANALYSIS &amp; MODELS</a:t>
            </a:r>
            <a:endParaRPr dirty="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Course: Data Handling &amp; Decision Making</a:t>
            </a:r>
            <a:br>
              <a:rPr lang="en" sz="2000" dirty="0"/>
            </a:b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148896"/>
            <a:ext cx="8520600" cy="607800"/>
          </a:xfrm>
          <a:prstGeom prst="rect">
            <a:avLst/>
          </a:prstGeom>
        </p:spPr>
        <p:txBody>
          <a:bodyPr spcFirstLastPara="1" wrap="square" lIns="91425" tIns="91425" rIns="91425" bIns="91425" anchor="t" anchorCtr="0">
            <a:noAutofit/>
          </a:bodyPr>
          <a:lstStyle/>
          <a:p>
            <a:r>
              <a:rPr lang="en-US" dirty="0"/>
              <a:t>Data Sanity Checks</a:t>
            </a:r>
            <a:endParaRPr dirty="0"/>
          </a:p>
        </p:txBody>
      </p:sp>
      <p:sp>
        <p:nvSpPr>
          <p:cNvPr id="159" name="Google Shape;159;p20"/>
          <p:cNvSpPr txBox="1">
            <a:spLocks noGrp="1"/>
          </p:cNvSpPr>
          <p:nvPr>
            <p:ph type="body" idx="1"/>
          </p:nvPr>
        </p:nvSpPr>
        <p:spPr>
          <a:xfrm>
            <a:off x="347764" y="710204"/>
            <a:ext cx="5194226" cy="4149850"/>
          </a:xfrm>
          <a:prstGeom prst="rect">
            <a:avLst/>
          </a:prstGeom>
        </p:spPr>
        <p:txBody>
          <a:bodyPr spcFirstLastPara="1" wrap="square" lIns="91425" tIns="91425" rIns="91425" bIns="91425" anchor="t" anchorCtr="0">
            <a:noAutofit/>
          </a:bodyPr>
          <a:lstStyle/>
          <a:p>
            <a:pPr marL="0" indent="0">
              <a:buNone/>
            </a:pPr>
            <a:r>
              <a:rPr lang="en" sz="1400" b="1" dirty="0"/>
              <a:t>Treating Duplicate Entries </a:t>
            </a:r>
          </a:p>
          <a:p>
            <a:pPr marL="171446" indent="-171446" algn="just">
              <a:buFont typeface="Wingdings" panose="05000000000000000000" pitchFamily="2" charset="2"/>
              <a:buChar char="§"/>
            </a:pPr>
            <a:r>
              <a:rPr lang="en-US" sz="1200" dirty="0">
                <a:latin typeface="Roboto" panose="02000000000000000000" pitchFamily="2" charset="0"/>
                <a:ea typeface="Roboto" panose="02000000000000000000" pitchFamily="2" charset="0"/>
                <a:cs typeface="Roboto" panose="02000000000000000000" pitchFamily="2" charset="0"/>
                <a:sym typeface="Arial"/>
              </a:rPr>
              <a:t>Process/ Strategy –  After order() we check the dataset for duplicates with </a:t>
            </a:r>
            <a:r>
              <a:rPr lang="en-US" sz="1200" dirty="0" err="1">
                <a:latin typeface="Roboto" panose="02000000000000000000" pitchFamily="2" charset="0"/>
                <a:ea typeface="Roboto" panose="02000000000000000000" pitchFamily="2" charset="0"/>
                <a:cs typeface="Roboto" panose="02000000000000000000" pitchFamily="2" charset="0"/>
                <a:sym typeface="Arial"/>
              </a:rPr>
              <a:t>ifelse</a:t>
            </a:r>
            <a:r>
              <a:rPr lang="en-US" sz="1200" dirty="0">
                <a:latin typeface="Roboto" panose="02000000000000000000" pitchFamily="2" charset="0"/>
                <a:ea typeface="Roboto" panose="02000000000000000000" pitchFamily="2" charset="0"/>
                <a:cs typeface="Roboto" panose="02000000000000000000" pitchFamily="2" charset="0"/>
                <a:sym typeface="Arial"/>
              </a:rPr>
              <a:t>() and then display it in the form of TRUE/FALSE. After this we then move on to delete the duplicates with the !duplicated() function.</a:t>
            </a:r>
          </a:p>
          <a:p>
            <a:pPr marL="171446" indent="-171446" algn="just">
              <a:buFont typeface="Wingdings" panose="05000000000000000000" pitchFamily="2" charset="2"/>
              <a:buChar char="§"/>
            </a:pPr>
            <a:r>
              <a:rPr lang="en" sz="1200" dirty="0"/>
              <a:t>Findings/ Results – There were 3833 duplicate entries out of 7500 observations. </a:t>
            </a:r>
            <a:r>
              <a:rPr lang="en-US" sz="1200" dirty="0"/>
              <a:t>To remove the duplicates according the </a:t>
            </a:r>
            <a:r>
              <a:rPr lang="en-US" sz="1200" dirty="0" err="1"/>
              <a:t>SerialNo</a:t>
            </a:r>
            <a:r>
              <a:rPr lang="en-US" sz="1200" dirty="0"/>
              <a:t> we choose Bottom to top approach because when analyzed the duplicated observations for each </a:t>
            </a:r>
            <a:r>
              <a:rPr lang="en-US" sz="1200" dirty="0" err="1"/>
              <a:t>SerialNo</a:t>
            </a:r>
            <a:r>
              <a:rPr lang="en-US" sz="1200" dirty="0"/>
              <a:t> we have found  that </a:t>
            </a:r>
            <a:r>
              <a:rPr lang="en-US" sz="1200" dirty="0" err="1"/>
              <a:t>ResidualSugar</a:t>
            </a:r>
            <a:r>
              <a:rPr lang="en-US" sz="1200" dirty="0"/>
              <a:t> level is decreasing with every next sample, according to the fact the </a:t>
            </a:r>
            <a:r>
              <a:rPr lang="en-US" sz="1200" dirty="0" err="1"/>
              <a:t>ResidualSugar</a:t>
            </a:r>
            <a:r>
              <a:rPr lang="en-US" sz="1200" dirty="0"/>
              <a:t> level decreases during fermentation. So we assume the last observation is when fermentation stops and that is the final Residual Sugar level for wine.</a:t>
            </a:r>
            <a:r>
              <a:rPr lang="en" sz="1200" dirty="0"/>
              <a:t> </a:t>
            </a:r>
          </a:p>
          <a:p>
            <a:pPr marL="171446" indent="-171446" algn="just">
              <a:buFont typeface="Wingdings" panose="05000000000000000000" pitchFamily="2" charset="2"/>
              <a:buChar char="§"/>
            </a:pPr>
            <a:endParaRPr lang="en" sz="1200" dirty="0"/>
          </a:p>
          <a:p>
            <a:pPr marL="171446" indent="-171446" algn="just">
              <a:buFont typeface="Wingdings" panose="05000000000000000000" pitchFamily="2" charset="2"/>
              <a:buChar char="§"/>
            </a:pPr>
            <a:r>
              <a:rPr lang="en-CA" sz="1200" dirty="0"/>
              <a:t>W</a:t>
            </a:r>
            <a:r>
              <a:rPr lang="en" sz="1200" dirty="0"/>
              <a:t>e then deleted the duplicates with the subsetting statement: </a:t>
            </a:r>
            <a:r>
              <a:rPr lang="en-US" sz="1200" b="1" dirty="0" err="1"/>
              <a:t>burgundyclean</a:t>
            </a:r>
            <a:r>
              <a:rPr lang="en-US" sz="1200" b="1" dirty="0"/>
              <a:t>&lt;-burgundy[!duplicated (</a:t>
            </a:r>
            <a:r>
              <a:rPr lang="en-US" sz="1200" b="1" dirty="0" err="1"/>
              <a:t>burgundy$SerialNo</a:t>
            </a:r>
            <a:r>
              <a:rPr lang="en-US" sz="1200" b="1" dirty="0"/>
              <a:t>, </a:t>
            </a:r>
            <a:r>
              <a:rPr lang="en-US" sz="1200" b="1" dirty="0" err="1"/>
              <a:t>fromLast</a:t>
            </a:r>
            <a:r>
              <a:rPr lang="en-US" sz="1200" b="1" dirty="0"/>
              <a:t> = TRUE),];</a:t>
            </a:r>
          </a:p>
          <a:p>
            <a:pPr marL="0" indent="0">
              <a:buNone/>
            </a:pPr>
            <a:r>
              <a:rPr lang="en-US" sz="1200" dirty="0"/>
              <a:t>This brings our total observations to 3667. </a:t>
            </a:r>
            <a:endParaRPr lang="en" sz="1200" dirty="0"/>
          </a:p>
          <a:p>
            <a:pPr marL="0" indent="0">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indent="0">
              <a:spcBef>
                <a:spcPts val="1600"/>
              </a:spcBef>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indent="0">
              <a:spcBef>
                <a:spcPts val="1600"/>
              </a:spcBef>
              <a:spcAft>
                <a:spcPts val="1600"/>
              </a:spcAft>
              <a:buNone/>
            </a:pPr>
            <a:endParaRPr sz="1000" dirty="0"/>
          </a:p>
        </p:txBody>
      </p:sp>
      <p:pic>
        <p:nvPicPr>
          <p:cNvPr id="3" name="Picture 2">
            <a:extLst>
              <a:ext uri="{FF2B5EF4-FFF2-40B4-BE49-F238E27FC236}">
                <a16:creationId xmlns:a16="http://schemas.microsoft.com/office/drawing/2014/main" id="{8F256969-DFFA-4583-2985-5FB6B2F38AAD}"/>
              </a:ext>
            </a:extLst>
          </p:cNvPr>
          <p:cNvPicPr>
            <a:picLocks noChangeAspect="1"/>
          </p:cNvPicPr>
          <p:nvPr/>
        </p:nvPicPr>
        <p:blipFill rotWithShape="1">
          <a:blip r:embed="rId3"/>
          <a:srcRect l="3409" t="20929" r="71786" b="52063"/>
          <a:stretch/>
        </p:blipFill>
        <p:spPr>
          <a:xfrm>
            <a:off x="5630427" y="780458"/>
            <a:ext cx="2956982" cy="1774783"/>
          </a:xfrm>
          <a:prstGeom prst="rect">
            <a:avLst/>
          </a:prstGeom>
        </p:spPr>
      </p:pic>
      <p:pic>
        <p:nvPicPr>
          <p:cNvPr id="5" name="Picture 4">
            <a:extLst>
              <a:ext uri="{FF2B5EF4-FFF2-40B4-BE49-F238E27FC236}">
                <a16:creationId xmlns:a16="http://schemas.microsoft.com/office/drawing/2014/main" id="{3CA79940-B691-C54E-2C38-1BB50B2A3FD0}"/>
              </a:ext>
            </a:extLst>
          </p:cNvPr>
          <p:cNvPicPr>
            <a:picLocks noChangeAspect="1"/>
          </p:cNvPicPr>
          <p:nvPr/>
        </p:nvPicPr>
        <p:blipFill rotWithShape="1">
          <a:blip r:embed="rId4"/>
          <a:srcRect l="3408" t="43008" r="64924" b="50929"/>
          <a:stretch/>
        </p:blipFill>
        <p:spPr>
          <a:xfrm>
            <a:off x="5642308" y="3353505"/>
            <a:ext cx="3352274" cy="432000"/>
          </a:xfrm>
          <a:prstGeom prst="rect">
            <a:avLst/>
          </a:prstGeom>
        </p:spPr>
      </p:pic>
      <p:pic>
        <p:nvPicPr>
          <p:cNvPr id="7" name="Picture 6">
            <a:extLst>
              <a:ext uri="{FF2B5EF4-FFF2-40B4-BE49-F238E27FC236}">
                <a16:creationId xmlns:a16="http://schemas.microsoft.com/office/drawing/2014/main" id="{8DA8BFC0-8D52-9B76-24FD-D91E98D8C939}"/>
              </a:ext>
            </a:extLst>
          </p:cNvPr>
          <p:cNvPicPr>
            <a:picLocks noChangeAspect="1"/>
          </p:cNvPicPr>
          <p:nvPr/>
        </p:nvPicPr>
        <p:blipFill rotWithShape="1">
          <a:blip r:embed="rId5"/>
          <a:srcRect t="88572" r="83539" b="8522"/>
          <a:stretch/>
        </p:blipFill>
        <p:spPr>
          <a:xfrm>
            <a:off x="5642309" y="4257616"/>
            <a:ext cx="2945100" cy="292441"/>
          </a:xfrm>
          <a:prstGeom prst="rect">
            <a:avLst/>
          </a:prstGeom>
        </p:spPr>
      </p:pic>
      <p:sp>
        <p:nvSpPr>
          <p:cNvPr id="8" name="TextBox 7">
            <a:extLst>
              <a:ext uri="{FF2B5EF4-FFF2-40B4-BE49-F238E27FC236}">
                <a16:creationId xmlns:a16="http://schemas.microsoft.com/office/drawing/2014/main" id="{8DDC1FAB-2981-33A3-C0AF-203851F73011}"/>
              </a:ext>
            </a:extLst>
          </p:cNvPr>
          <p:cNvSpPr txBox="1"/>
          <p:nvPr/>
        </p:nvSpPr>
        <p:spPr>
          <a:xfrm>
            <a:off x="5630426" y="523914"/>
            <a:ext cx="3237937" cy="276999"/>
          </a:xfrm>
          <a:prstGeom prst="rect">
            <a:avLst/>
          </a:prstGeom>
          <a:noFill/>
        </p:spPr>
        <p:txBody>
          <a:bodyPr wrap="square" rtlCol="0">
            <a:spAutoFit/>
          </a:bodyPr>
          <a:lstStyle/>
          <a:p>
            <a:pPr defTabSz="914378"/>
            <a:r>
              <a:rPr lang="en-US" sz="1200" i="1" dirty="0">
                <a:solidFill>
                  <a:srgbClr val="FF0000"/>
                </a:solidFill>
              </a:rPr>
              <a:t> Checking and calculating duplicates</a:t>
            </a:r>
          </a:p>
        </p:txBody>
      </p:sp>
      <p:sp>
        <p:nvSpPr>
          <p:cNvPr id="11" name="TextBox 10">
            <a:extLst>
              <a:ext uri="{FF2B5EF4-FFF2-40B4-BE49-F238E27FC236}">
                <a16:creationId xmlns:a16="http://schemas.microsoft.com/office/drawing/2014/main" id="{D2F070D5-CD06-CA27-FAE2-C3E4CA747E73}"/>
              </a:ext>
            </a:extLst>
          </p:cNvPr>
          <p:cNvSpPr txBox="1"/>
          <p:nvPr/>
        </p:nvSpPr>
        <p:spPr>
          <a:xfrm>
            <a:off x="5630426" y="3123625"/>
            <a:ext cx="1787873" cy="276999"/>
          </a:xfrm>
          <a:prstGeom prst="rect">
            <a:avLst/>
          </a:prstGeom>
          <a:noFill/>
        </p:spPr>
        <p:txBody>
          <a:bodyPr wrap="square" rtlCol="0">
            <a:spAutoFit/>
          </a:bodyPr>
          <a:lstStyle/>
          <a:p>
            <a:pPr defTabSz="914378"/>
            <a:r>
              <a:rPr lang="en-US" sz="1200" i="1" dirty="0">
                <a:solidFill>
                  <a:srgbClr val="FF0000"/>
                </a:solidFill>
              </a:rPr>
              <a:t>Deleting Duplicates</a:t>
            </a:r>
          </a:p>
        </p:txBody>
      </p:sp>
      <p:sp>
        <p:nvSpPr>
          <p:cNvPr id="12" name="TextBox 11">
            <a:extLst>
              <a:ext uri="{FF2B5EF4-FFF2-40B4-BE49-F238E27FC236}">
                <a16:creationId xmlns:a16="http://schemas.microsoft.com/office/drawing/2014/main" id="{4B560BB0-9214-5383-3DAB-D39F6B96FB25}"/>
              </a:ext>
            </a:extLst>
          </p:cNvPr>
          <p:cNvSpPr txBox="1"/>
          <p:nvPr/>
        </p:nvSpPr>
        <p:spPr>
          <a:xfrm>
            <a:off x="5630426" y="3945926"/>
            <a:ext cx="1664255" cy="276999"/>
          </a:xfrm>
          <a:prstGeom prst="rect">
            <a:avLst/>
          </a:prstGeom>
          <a:noFill/>
        </p:spPr>
        <p:txBody>
          <a:bodyPr wrap="square" rtlCol="0">
            <a:spAutoFit/>
          </a:bodyPr>
          <a:lstStyle/>
          <a:p>
            <a:pPr defTabSz="914378"/>
            <a:r>
              <a:rPr lang="en-US" sz="1200" i="1" dirty="0">
                <a:solidFill>
                  <a:srgbClr val="FF0000"/>
                </a:solidFill>
              </a:rPr>
              <a:t>Total Duplicates</a:t>
            </a:r>
          </a:p>
        </p:txBody>
      </p:sp>
    </p:spTree>
    <p:extLst>
      <p:ext uri="{BB962C8B-B14F-4D97-AF65-F5344CB8AC3E}">
        <p14:creationId xmlns:p14="http://schemas.microsoft.com/office/powerpoint/2010/main" val="331099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231108"/>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11700" y="838908"/>
            <a:ext cx="3999900" cy="3730067"/>
          </a:xfrm>
          <a:prstGeom prst="rect">
            <a:avLst/>
          </a:prstGeom>
        </p:spPr>
        <p:txBody>
          <a:bodyPr spcFirstLastPara="1" wrap="square" lIns="91425" tIns="91425" rIns="91425" bIns="91425" anchor="t" anchorCtr="0">
            <a:noAutofit/>
          </a:bodyPr>
          <a:lstStyle/>
          <a:p>
            <a:pPr marL="0" indent="0">
              <a:spcBef>
                <a:spcPts val="1600"/>
              </a:spcBef>
              <a:buNone/>
            </a:pPr>
            <a:r>
              <a:rPr lang="en-US" sz="1400" b="1" dirty="0"/>
              <a:t>Treating Outliers in variable</a:t>
            </a:r>
            <a:r>
              <a:rPr lang="en" sz="1400" b="1" dirty="0"/>
              <a:t> Number of testers </a:t>
            </a:r>
          </a:p>
          <a:p>
            <a:pPr marL="0" indent="0" algn="just">
              <a:spcBef>
                <a:spcPts val="1600"/>
              </a:spcBef>
              <a:buNone/>
            </a:pPr>
            <a:r>
              <a:rPr lang="en-US" sz="1200" dirty="0">
                <a:latin typeface="Roboto" panose="02000000000000000000" pitchFamily="2" charset="0"/>
                <a:ea typeface="Roboto" panose="02000000000000000000" pitchFamily="2" charset="0"/>
                <a:cs typeface="Roboto" panose="02000000000000000000" pitchFamily="2" charset="0"/>
                <a:sym typeface="Arial"/>
              </a:rPr>
              <a:t>Process/ Strategy –  We check the outliers by using boxplot function, calculate Interquartile Ratio &amp; upper bound. The upper bound then detects and replaces the outlier with optimum value.</a:t>
            </a:r>
          </a:p>
          <a:p>
            <a:pPr marL="0" lvl="0" indent="0" algn="l" rtl="0">
              <a:spcBef>
                <a:spcPts val="1600"/>
              </a:spcBef>
              <a:spcAft>
                <a:spcPts val="0"/>
              </a:spcAft>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1600"/>
              </a:spcAft>
              <a:buNone/>
            </a:pPr>
            <a:endParaRPr sz="1000" dirty="0"/>
          </a:p>
        </p:txBody>
      </p:sp>
      <p:sp>
        <p:nvSpPr>
          <p:cNvPr id="2" name="Text Placeholder 1">
            <a:extLst>
              <a:ext uri="{FF2B5EF4-FFF2-40B4-BE49-F238E27FC236}">
                <a16:creationId xmlns:a16="http://schemas.microsoft.com/office/drawing/2014/main" id="{80580CFD-2827-7DE2-189F-A85FAAD23D28}"/>
              </a:ext>
            </a:extLst>
          </p:cNvPr>
          <p:cNvSpPr>
            <a:spLocks noGrp="1"/>
          </p:cNvSpPr>
          <p:nvPr>
            <p:ph type="body" idx="2"/>
          </p:nvPr>
        </p:nvSpPr>
        <p:spPr>
          <a:xfrm>
            <a:off x="4832400" y="531446"/>
            <a:ext cx="3999900" cy="4037529"/>
          </a:xfrm>
        </p:spPr>
        <p:txBody>
          <a:bodyPr/>
          <a:lstStyle/>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a:p>
            <a:pPr marL="139700" indent="0">
              <a:buNone/>
            </a:pPr>
            <a:endParaRPr lang="en-CA" dirty="0"/>
          </a:p>
        </p:txBody>
      </p:sp>
      <p:pic>
        <p:nvPicPr>
          <p:cNvPr id="6" name="Picture 5">
            <a:extLst>
              <a:ext uri="{FF2B5EF4-FFF2-40B4-BE49-F238E27FC236}">
                <a16:creationId xmlns:a16="http://schemas.microsoft.com/office/drawing/2014/main" id="{DCB3A6F0-7F12-60F0-A0D0-FA5586A83E1D}"/>
              </a:ext>
            </a:extLst>
          </p:cNvPr>
          <p:cNvPicPr>
            <a:picLocks noChangeAspect="1"/>
          </p:cNvPicPr>
          <p:nvPr/>
        </p:nvPicPr>
        <p:blipFill rotWithShape="1">
          <a:blip r:embed="rId3"/>
          <a:srcRect l="3409" t="20648" r="60807" b="47394"/>
          <a:stretch/>
        </p:blipFill>
        <p:spPr>
          <a:xfrm>
            <a:off x="311700" y="3102708"/>
            <a:ext cx="4032000" cy="1727200"/>
          </a:xfrm>
          <a:prstGeom prst="rect">
            <a:avLst/>
          </a:prstGeom>
        </p:spPr>
      </p:pic>
      <p:sp>
        <p:nvSpPr>
          <p:cNvPr id="7" name="TextBox 6">
            <a:extLst>
              <a:ext uri="{FF2B5EF4-FFF2-40B4-BE49-F238E27FC236}">
                <a16:creationId xmlns:a16="http://schemas.microsoft.com/office/drawing/2014/main" id="{676334B9-CA65-0DB0-582E-643E1CB5F7F3}"/>
              </a:ext>
            </a:extLst>
          </p:cNvPr>
          <p:cNvSpPr txBox="1"/>
          <p:nvPr/>
        </p:nvSpPr>
        <p:spPr>
          <a:xfrm>
            <a:off x="311700" y="2761825"/>
            <a:ext cx="3806725" cy="276999"/>
          </a:xfrm>
          <a:prstGeom prst="rect">
            <a:avLst/>
          </a:prstGeom>
          <a:noFill/>
        </p:spPr>
        <p:txBody>
          <a:bodyPr wrap="square" rtlCol="0">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#Treating Outliers for variable </a:t>
            </a:r>
          </a:p>
        </p:txBody>
      </p:sp>
      <p:pic>
        <p:nvPicPr>
          <p:cNvPr id="4" name="Picture 3" descr="Chart, histogram&#10;&#10;Description automatically generated">
            <a:extLst>
              <a:ext uri="{FF2B5EF4-FFF2-40B4-BE49-F238E27FC236}">
                <a16:creationId xmlns:a16="http://schemas.microsoft.com/office/drawing/2014/main" id="{613C9BF4-8FB6-BCF6-8D6C-EF677326F6F2}"/>
              </a:ext>
            </a:extLst>
          </p:cNvPr>
          <p:cNvPicPr>
            <a:picLocks noChangeAspect="1"/>
          </p:cNvPicPr>
          <p:nvPr/>
        </p:nvPicPr>
        <p:blipFill>
          <a:blip r:embed="rId4"/>
          <a:stretch>
            <a:fillRect/>
          </a:stretch>
        </p:blipFill>
        <p:spPr>
          <a:xfrm>
            <a:off x="4916414" y="726831"/>
            <a:ext cx="3831872" cy="1656464"/>
          </a:xfrm>
          <a:prstGeom prst="rect">
            <a:avLst/>
          </a:prstGeom>
        </p:spPr>
      </p:pic>
      <p:pic>
        <p:nvPicPr>
          <p:cNvPr id="5" name="Picture 4">
            <a:extLst>
              <a:ext uri="{FF2B5EF4-FFF2-40B4-BE49-F238E27FC236}">
                <a16:creationId xmlns:a16="http://schemas.microsoft.com/office/drawing/2014/main" id="{077AC58C-691F-37E7-A258-E179B2E01F84}"/>
              </a:ext>
            </a:extLst>
          </p:cNvPr>
          <p:cNvPicPr>
            <a:picLocks noChangeAspect="1"/>
          </p:cNvPicPr>
          <p:nvPr/>
        </p:nvPicPr>
        <p:blipFill>
          <a:blip r:embed="rId5"/>
          <a:stretch>
            <a:fillRect/>
          </a:stretch>
        </p:blipFill>
        <p:spPr>
          <a:xfrm>
            <a:off x="4572000" y="2972574"/>
            <a:ext cx="4322439" cy="1987468"/>
          </a:xfrm>
          <a:prstGeom prst="rect">
            <a:avLst/>
          </a:prstGeom>
        </p:spPr>
      </p:pic>
      <p:sp>
        <p:nvSpPr>
          <p:cNvPr id="9" name="TextBox 8">
            <a:extLst>
              <a:ext uri="{FF2B5EF4-FFF2-40B4-BE49-F238E27FC236}">
                <a16:creationId xmlns:a16="http://schemas.microsoft.com/office/drawing/2014/main" id="{676808CB-A2D8-07C7-04EE-9A7F8EC25F27}"/>
              </a:ext>
            </a:extLst>
          </p:cNvPr>
          <p:cNvSpPr txBox="1"/>
          <p:nvPr/>
        </p:nvSpPr>
        <p:spPr>
          <a:xfrm>
            <a:off x="4777740" y="332224"/>
            <a:ext cx="4054560" cy="276999"/>
          </a:xfrm>
          <a:prstGeom prst="rect">
            <a:avLst/>
          </a:prstGeom>
          <a:noFill/>
        </p:spPr>
        <p:txBody>
          <a:bodyPr wrap="square" rtlCol="0">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Variable </a:t>
            </a:r>
            <a:r>
              <a:rPr lang="en-US" sz="1200" i="1" dirty="0" err="1">
                <a:solidFill>
                  <a:srgbClr val="FF0000"/>
                </a:solidFill>
                <a:latin typeface="Roboto" panose="02000000000000000000" pitchFamily="2" charset="0"/>
                <a:ea typeface="Roboto" panose="02000000000000000000" pitchFamily="2" charset="0"/>
                <a:cs typeface="Roboto" panose="02000000000000000000" pitchFamily="2" charset="0"/>
              </a:rPr>
              <a:t>NumberOfTesters</a:t>
            </a:r>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Before Treating Outliers </a:t>
            </a:r>
          </a:p>
        </p:txBody>
      </p:sp>
      <p:sp>
        <p:nvSpPr>
          <p:cNvPr id="10" name="TextBox 9">
            <a:extLst>
              <a:ext uri="{FF2B5EF4-FFF2-40B4-BE49-F238E27FC236}">
                <a16:creationId xmlns:a16="http://schemas.microsoft.com/office/drawing/2014/main" id="{377B7026-73AB-B16E-96E2-362397553215}"/>
              </a:ext>
            </a:extLst>
          </p:cNvPr>
          <p:cNvSpPr txBox="1"/>
          <p:nvPr/>
        </p:nvSpPr>
        <p:spPr>
          <a:xfrm>
            <a:off x="4832400" y="2621706"/>
            <a:ext cx="3915886" cy="276999"/>
          </a:xfrm>
          <a:prstGeom prst="rect">
            <a:avLst/>
          </a:prstGeom>
          <a:noFill/>
        </p:spPr>
        <p:txBody>
          <a:bodyPr wrap="square" rtlCol="0">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Variable </a:t>
            </a:r>
            <a:r>
              <a:rPr lang="en-US" sz="1200" i="1" dirty="0" err="1">
                <a:solidFill>
                  <a:srgbClr val="FF0000"/>
                </a:solidFill>
                <a:latin typeface="Roboto" panose="02000000000000000000" pitchFamily="2" charset="0"/>
                <a:ea typeface="Roboto" panose="02000000000000000000" pitchFamily="2" charset="0"/>
                <a:cs typeface="Roboto" panose="02000000000000000000" pitchFamily="2" charset="0"/>
              </a:rPr>
              <a:t>NumberOfTesters</a:t>
            </a:r>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After Treating Outliers </a:t>
            </a:r>
          </a:p>
        </p:txBody>
      </p:sp>
    </p:spTree>
    <p:extLst>
      <p:ext uri="{BB962C8B-B14F-4D97-AF65-F5344CB8AC3E}">
        <p14:creationId xmlns:p14="http://schemas.microsoft.com/office/powerpoint/2010/main" val="3439416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grpSp>
        <p:nvGrpSpPr>
          <p:cNvPr id="2" name="Google Shape;329;p20">
            <a:extLst>
              <a:ext uri="{FF2B5EF4-FFF2-40B4-BE49-F238E27FC236}">
                <a16:creationId xmlns:a16="http://schemas.microsoft.com/office/drawing/2014/main" id="{8593FF62-C3F6-569B-FB2E-A564D18A1B51}"/>
              </a:ext>
            </a:extLst>
          </p:cNvPr>
          <p:cNvGrpSpPr/>
          <p:nvPr/>
        </p:nvGrpSpPr>
        <p:grpSpPr>
          <a:xfrm>
            <a:off x="401355" y="1290424"/>
            <a:ext cx="8029528" cy="2579961"/>
            <a:chOff x="431926" y="1304875"/>
            <a:chExt cx="2303732" cy="3416400"/>
          </a:xfrm>
        </p:grpSpPr>
        <p:sp>
          <p:nvSpPr>
            <p:cNvPr id="3" name="Google Shape;330;p20">
              <a:extLst>
                <a:ext uri="{FF2B5EF4-FFF2-40B4-BE49-F238E27FC236}">
                  <a16:creationId xmlns:a16="http://schemas.microsoft.com/office/drawing/2014/main" id="{2A4D0E6E-F0AF-1397-9AA2-757C940BFD50}"/>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OUTLIER FINDINGS</a:t>
              </a:r>
              <a:endParaRPr sz="1400" b="0" i="0" u="none" strike="noStrike" cap="none" dirty="0">
                <a:solidFill>
                  <a:schemeClr val="bg1"/>
                </a:solidFill>
                <a:latin typeface="Arial"/>
                <a:ea typeface="Arial"/>
                <a:cs typeface="Arial"/>
                <a:sym typeface="Arial"/>
              </a:endParaRPr>
            </a:p>
          </p:txBody>
        </p:sp>
        <p:sp>
          <p:nvSpPr>
            <p:cNvPr id="4" name="Google Shape;331;p20">
              <a:extLst>
                <a:ext uri="{FF2B5EF4-FFF2-40B4-BE49-F238E27FC236}">
                  <a16:creationId xmlns:a16="http://schemas.microsoft.com/office/drawing/2014/main" id="{88694BFC-FB0D-48C3-8FA4-BF8802C1EA7A}"/>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2" name="TextBox 11">
            <a:extLst>
              <a:ext uri="{FF2B5EF4-FFF2-40B4-BE49-F238E27FC236}">
                <a16:creationId xmlns:a16="http://schemas.microsoft.com/office/drawing/2014/main" id="{DB058E7B-3FB4-A1AF-1B2E-240032024CFD}"/>
              </a:ext>
            </a:extLst>
          </p:cNvPr>
          <p:cNvSpPr txBox="1"/>
          <p:nvPr/>
        </p:nvSpPr>
        <p:spPr>
          <a:xfrm>
            <a:off x="401355" y="1796144"/>
            <a:ext cx="7839747" cy="1800493"/>
          </a:xfrm>
          <a:prstGeom prst="rect">
            <a:avLst/>
          </a:prstGeom>
          <a:noFill/>
        </p:spPr>
        <p:txBody>
          <a:bodyPr wrap="square" rtlCol="0">
            <a:spAutoFit/>
          </a:bodyPr>
          <a:lstStyle/>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Through our code we have successfully replaced our outliers in variable </a:t>
            </a:r>
            <a:r>
              <a:rPr lang="en-US" sz="1200" dirty="0" err="1">
                <a:latin typeface="Roboto" panose="02000000000000000000" pitchFamily="2" charset="0"/>
                <a:ea typeface="Roboto" panose="02000000000000000000" pitchFamily="2" charset="0"/>
                <a:cs typeface="Roboto" panose="02000000000000000000" pitchFamily="2" charset="0"/>
              </a:rPr>
              <a:t>NumberofTesters</a:t>
            </a:r>
            <a:r>
              <a:rPr lang="en-US" sz="1200" dirty="0">
                <a:latin typeface="Roboto" panose="02000000000000000000" pitchFamily="2" charset="0"/>
                <a:ea typeface="Roboto" panose="02000000000000000000" pitchFamily="2" charset="0"/>
                <a:cs typeface="Roboto" panose="02000000000000000000" pitchFamily="2" charset="0"/>
              </a:rPr>
              <a:t> . We choose this variable to remove the outliers because we have found that the higher range of values deviates the mean a lot.</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In the case of Alcohol Percentage going by our assumption we do not remove the outliers since these outliers are acceptable due to the wider range of Alcohol percentage available in the market.</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We didn’t treat the outliers in price variable because we assume the wine could have any price depending on the its demand and quality, There were some outliers in Price variable effecting the regression model we just  avoided them for regression prediction.</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Outliers in rest of the variables are acceptable when comparing with given range by the stakeholder. </a:t>
            </a:r>
          </a:p>
        </p:txBody>
      </p:sp>
    </p:spTree>
    <p:extLst>
      <p:ext uri="{BB962C8B-B14F-4D97-AF65-F5344CB8AC3E}">
        <p14:creationId xmlns:p14="http://schemas.microsoft.com/office/powerpoint/2010/main" val="139477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171450" indent="-171450">
              <a:spcBef>
                <a:spcPts val="1600"/>
              </a:spcBef>
              <a:buFont typeface="Arial" panose="020B0604020202020204" pitchFamily="34" charset="0"/>
              <a:buChar char="•"/>
            </a:pPr>
            <a:r>
              <a:rPr lang="en-US" sz="1200" b="1" dirty="0"/>
              <a:t>Treating Missing Values</a:t>
            </a:r>
            <a:r>
              <a:rPr lang="en" sz="1200" b="1" dirty="0"/>
              <a:t> Entries </a:t>
            </a:r>
          </a:p>
          <a:p>
            <a:pPr marL="0" indent="0">
              <a:spcBef>
                <a:spcPts val="1600"/>
              </a:spcBef>
              <a:buNone/>
            </a:pPr>
            <a:r>
              <a:rPr lang="en-US" sz="1200" dirty="0">
                <a:latin typeface="Roboto" panose="02000000000000000000" pitchFamily="2" charset="0"/>
                <a:ea typeface="Roboto" panose="02000000000000000000" pitchFamily="2" charset="0"/>
                <a:cs typeface="Roboto" panose="02000000000000000000" pitchFamily="2" charset="0"/>
                <a:sym typeface="Arial"/>
              </a:rPr>
              <a:t>Process/ Strategy – We first check the correlation between the variables.  Then we create the function </a:t>
            </a:r>
            <a:r>
              <a:rPr lang="en-US" sz="1200" dirty="0" err="1">
                <a:latin typeface="Roboto" panose="02000000000000000000" pitchFamily="2" charset="0"/>
                <a:ea typeface="Roboto" panose="02000000000000000000" pitchFamily="2" charset="0"/>
                <a:cs typeface="Roboto" panose="02000000000000000000" pitchFamily="2" charset="0"/>
                <a:sym typeface="Arial"/>
              </a:rPr>
              <a:t>calculateMissProb</a:t>
            </a:r>
            <a:r>
              <a:rPr lang="en-US" sz="1200" dirty="0">
                <a:latin typeface="Roboto" panose="02000000000000000000" pitchFamily="2" charset="0"/>
                <a:ea typeface="Roboto" panose="02000000000000000000" pitchFamily="2" charset="0"/>
                <a:cs typeface="Roboto" panose="02000000000000000000" pitchFamily="2" charset="0"/>
                <a:sym typeface="Arial"/>
              </a:rPr>
              <a:t> to calculate probability of missingness.  We then proceed to treat all variables. </a:t>
            </a:r>
          </a:p>
          <a:p>
            <a:pPr marL="0" indent="0">
              <a:spcBef>
                <a:spcPts val="1600"/>
              </a:spcBef>
              <a:buNone/>
            </a:pPr>
            <a:r>
              <a:rPr lang="en-US" sz="1200" dirty="0">
                <a:latin typeface="Roboto" panose="02000000000000000000" pitchFamily="2" charset="0"/>
                <a:ea typeface="Roboto" panose="02000000000000000000" pitchFamily="2" charset="0"/>
                <a:cs typeface="Roboto" panose="02000000000000000000" pitchFamily="2" charset="0"/>
                <a:sym typeface="Arial"/>
              </a:rPr>
              <a:t> </a:t>
            </a:r>
          </a:p>
          <a:p>
            <a:pPr marL="0" indent="0">
              <a:spcBef>
                <a:spcPts val="1600"/>
              </a:spcBef>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indent="0">
              <a:spcBef>
                <a:spcPts val="1600"/>
              </a:spcBef>
              <a:buNone/>
            </a:pPr>
            <a:endParaRPr lang="en" sz="1200" dirty="0"/>
          </a:p>
          <a:p>
            <a:pPr marL="0" lvl="0" indent="0" algn="l" rtl="0">
              <a:spcBef>
                <a:spcPts val="1600"/>
              </a:spcBef>
              <a:spcAft>
                <a:spcPts val="0"/>
              </a:spcAft>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1600"/>
              </a:spcAft>
              <a:buNone/>
            </a:pPr>
            <a:endParaRPr lang="en-US" sz="1000" dirty="0"/>
          </a:p>
        </p:txBody>
      </p:sp>
      <p:sp>
        <p:nvSpPr>
          <p:cNvPr id="8" name="TextBox 7">
            <a:extLst>
              <a:ext uri="{FF2B5EF4-FFF2-40B4-BE49-F238E27FC236}">
                <a16:creationId xmlns:a16="http://schemas.microsoft.com/office/drawing/2014/main" id="{298D851D-397B-62D7-B211-376D2D8FC6C2}"/>
              </a:ext>
            </a:extLst>
          </p:cNvPr>
          <p:cNvSpPr txBox="1"/>
          <p:nvPr/>
        </p:nvSpPr>
        <p:spPr>
          <a:xfrm>
            <a:off x="383824" y="2400300"/>
            <a:ext cx="2522662"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sym typeface="Arial"/>
              </a:rPr>
              <a:t>1. Treating wine name  – Through </a:t>
            </a:r>
            <a:r>
              <a:rPr lang="en-US" sz="1200" dirty="0">
                <a:latin typeface="Roboto" panose="02000000000000000000" pitchFamily="2" charset="0"/>
                <a:ea typeface="Roboto" panose="02000000000000000000" pitchFamily="2" charset="0"/>
                <a:cs typeface="Roboto" panose="02000000000000000000" pitchFamily="2" charset="0"/>
              </a:rPr>
              <a:t>Categorical Imputation</a:t>
            </a:r>
          </a:p>
        </p:txBody>
      </p:sp>
      <p:sp>
        <p:nvSpPr>
          <p:cNvPr id="11" name="TextBox 10">
            <a:extLst>
              <a:ext uri="{FF2B5EF4-FFF2-40B4-BE49-F238E27FC236}">
                <a16:creationId xmlns:a16="http://schemas.microsoft.com/office/drawing/2014/main" id="{8A0ABB53-351F-F4AC-9ADD-10D2A080464C}"/>
              </a:ext>
            </a:extLst>
          </p:cNvPr>
          <p:cNvSpPr txBox="1"/>
          <p:nvPr/>
        </p:nvSpPr>
        <p:spPr>
          <a:xfrm>
            <a:off x="2724252" y="2416629"/>
            <a:ext cx="2522662" cy="230832"/>
          </a:xfrm>
          <a:prstGeom prst="rect">
            <a:avLst/>
          </a:prstGeom>
          <a:noFill/>
        </p:spPr>
        <p:txBody>
          <a:bodyPr wrap="square" rtlCol="0">
            <a:spAutoFit/>
          </a:bodyPr>
          <a:lstStyle/>
          <a:p>
            <a:endParaRPr lang="en-US" sz="900" dirty="0"/>
          </a:p>
        </p:txBody>
      </p:sp>
      <p:pic>
        <p:nvPicPr>
          <p:cNvPr id="3" name="Picture 2">
            <a:extLst>
              <a:ext uri="{FF2B5EF4-FFF2-40B4-BE49-F238E27FC236}">
                <a16:creationId xmlns:a16="http://schemas.microsoft.com/office/drawing/2014/main" id="{BD4E393A-5F1B-3A2A-D561-D10C61670EDA}"/>
              </a:ext>
            </a:extLst>
          </p:cNvPr>
          <p:cNvPicPr>
            <a:picLocks noChangeAspect="1"/>
          </p:cNvPicPr>
          <p:nvPr/>
        </p:nvPicPr>
        <p:blipFill rotWithShape="1">
          <a:blip r:embed="rId3"/>
          <a:srcRect l="3409" t="26508" r="40930" b="51111"/>
          <a:stretch/>
        </p:blipFill>
        <p:spPr>
          <a:xfrm>
            <a:off x="237179" y="3160981"/>
            <a:ext cx="6250318" cy="1413682"/>
          </a:xfrm>
          <a:prstGeom prst="rect">
            <a:avLst/>
          </a:prstGeom>
        </p:spPr>
      </p:pic>
      <p:grpSp>
        <p:nvGrpSpPr>
          <p:cNvPr id="6" name="Google Shape;329;p20">
            <a:extLst>
              <a:ext uri="{FF2B5EF4-FFF2-40B4-BE49-F238E27FC236}">
                <a16:creationId xmlns:a16="http://schemas.microsoft.com/office/drawing/2014/main" id="{1C98953D-5FD0-F2B6-CCBE-D86E1AF9C1D3}"/>
              </a:ext>
            </a:extLst>
          </p:cNvPr>
          <p:cNvGrpSpPr/>
          <p:nvPr/>
        </p:nvGrpSpPr>
        <p:grpSpPr>
          <a:xfrm>
            <a:off x="5781619" y="327038"/>
            <a:ext cx="3177437" cy="3266805"/>
            <a:chOff x="431926" y="1304875"/>
            <a:chExt cx="2303732" cy="3416400"/>
          </a:xfrm>
        </p:grpSpPr>
        <p:sp>
          <p:nvSpPr>
            <p:cNvPr id="7" name="Google Shape;330;p20">
              <a:extLst>
                <a:ext uri="{FF2B5EF4-FFF2-40B4-BE49-F238E27FC236}">
                  <a16:creationId xmlns:a16="http://schemas.microsoft.com/office/drawing/2014/main" id="{D46648E3-7A4F-7796-8A74-55F9D4884C2A}"/>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2B16DA5F-6226-A65C-317E-DDACCA8796BA}"/>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2" name="TextBox 11">
            <a:extLst>
              <a:ext uri="{FF2B5EF4-FFF2-40B4-BE49-F238E27FC236}">
                <a16:creationId xmlns:a16="http://schemas.microsoft.com/office/drawing/2014/main" id="{25DE64C3-8CB5-49DE-BFB3-48A537AFE556}"/>
              </a:ext>
            </a:extLst>
          </p:cNvPr>
          <p:cNvSpPr txBox="1"/>
          <p:nvPr/>
        </p:nvSpPr>
        <p:spPr>
          <a:xfrm>
            <a:off x="114300" y="4574663"/>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Wine name code</a:t>
            </a:r>
          </a:p>
        </p:txBody>
      </p:sp>
      <p:sp>
        <p:nvSpPr>
          <p:cNvPr id="2" name="TextBox 1">
            <a:extLst>
              <a:ext uri="{FF2B5EF4-FFF2-40B4-BE49-F238E27FC236}">
                <a16:creationId xmlns:a16="http://schemas.microsoft.com/office/drawing/2014/main" id="{2F8E558B-6B38-57D7-62C6-D33269C7B4E3}"/>
              </a:ext>
            </a:extLst>
          </p:cNvPr>
          <p:cNvSpPr txBox="1"/>
          <p:nvPr/>
        </p:nvSpPr>
        <p:spPr>
          <a:xfrm>
            <a:off x="5827143" y="1009636"/>
            <a:ext cx="3005157" cy="1384995"/>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Wine and winery are related to each other. Then for further understanding sub-</a:t>
            </a:r>
            <a:r>
              <a:rPr lang="en-US" sz="1200" dirty="0" err="1">
                <a:latin typeface="Roboto" panose="02000000000000000000" pitchFamily="2" charset="0"/>
                <a:ea typeface="Roboto" panose="02000000000000000000" pitchFamily="2" charset="0"/>
                <a:cs typeface="Roboto" panose="02000000000000000000" pitchFamily="2" charset="0"/>
              </a:rPr>
              <a:t>setted</a:t>
            </a:r>
            <a:r>
              <a:rPr lang="en-US" sz="1200" dirty="0">
                <a:latin typeface="Roboto" panose="02000000000000000000" pitchFamily="2" charset="0"/>
                <a:ea typeface="Roboto" panose="02000000000000000000" pitchFamily="2" charset="0"/>
                <a:cs typeface="Roboto" panose="02000000000000000000" pitchFamily="2" charset="0"/>
              </a:rPr>
              <a:t> the observations using similar winery name, price, rating ad year found in the missing observation. Then filtered out the observation to a replacement of the wine name.</a:t>
            </a:r>
          </a:p>
        </p:txBody>
      </p:sp>
    </p:spTree>
    <p:extLst>
      <p:ext uri="{BB962C8B-B14F-4D97-AF65-F5344CB8AC3E}">
        <p14:creationId xmlns:p14="http://schemas.microsoft.com/office/powerpoint/2010/main" val="247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2. Serial Number – Due to low missing probability &amp; its unique nature we remove the whole observation.</a:t>
            </a:r>
          </a:p>
        </p:txBody>
      </p:sp>
      <p:pic>
        <p:nvPicPr>
          <p:cNvPr id="4" name="Picture 3">
            <a:extLst>
              <a:ext uri="{FF2B5EF4-FFF2-40B4-BE49-F238E27FC236}">
                <a16:creationId xmlns:a16="http://schemas.microsoft.com/office/drawing/2014/main" id="{E4C7A6D5-1199-8710-508B-508308A04E9D}"/>
              </a:ext>
            </a:extLst>
          </p:cNvPr>
          <p:cNvPicPr>
            <a:picLocks noChangeAspect="1"/>
          </p:cNvPicPr>
          <p:nvPr/>
        </p:nvPicPr>
        <p:blipFill rotWithShape="1">
          <a:blip r:embed="rId3"/>
          <a:srcRect l="3409" t="19630" r="61875" b="61110"/>
          <a:stretch/>
        </p:blipFill>
        <p:spPr>
          <a:xfrm>
            <a:off x="311700" y="2012166"/>
            <a:ext cx="4875022" cy="1521292"/>
          </a:xfrm>
          <a:prstGeom prst="rect">
            <a:avLst/>
          </a:prstGeom>
        </p:spPr>
      </p:pic>
      <p:grpSp>
        <p:nvGrpSpPr>
          <p:cNvPr id="6" name="Google Shape;329;p20">
            <a:extLst>
              <a:ext uri="{FF2B5EF4-FFF2-40B4-BE49-F238E27FC236}">
                <a16:creationId xmlns:a16="http://schemas.microsoft.com/office/drawing/2014/main" id="{A8DB9D5A-EC15-34F6-8B0C-374F6607C72E}"/>
              </a:ext>
            </a:extLst>
          </p:cNvPr>
          <p:cNvGrpSpPr/>
          <p:nvPr/>
        </p:nvGrpSpPr>
        <p:grpSpPr>
          <a:xfrm>
            <a:off x="5781619" y="269888"/>
            <a:ext cx="3177437" cy="3266805"/>
            <a:chOff x="431926" y="1304875"/>
            <a:chExt cx="2303732" cy="3416400"/>
          </a:xfrm>
        </p:grpSpPr>
        <p:sp>
          <p:nvSpPr>
            <p:cNvPr id="7" name="Google Shape;330;p20">
              <a:extLst>
                <a:ext uri="{FF2B5EF4-FFF2-40B4-BE49-F238E27FC236}">
                  <a16:creationId xmlns:a16="http://schemas.microsoft.com/office/drawing/2014/main" id="{83EFC123-0D83-17E0-F3D2-6E0CA96182A0}"/>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8" name="Google Shape;331;p20">
              <a:extLst>
                <a:ext uri="{FF2B5EF4-FFF2-40B4-BE49-F238E27FC236}">
                  <a16:creationId xmlns:a16="http://schemas.microsoft.com/office/drawing/2014/main" id="{24E96DBC-115E-B9A4-6F85-8F0E0E56DDD3}"/>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0" name="TextBox 9">
            <a:extLst>
              <a:ext uri="{FF2B5EF4-FFF2-40B4-BE49-F238E27FC236}">
                <a16:creationId xmlns:a16="http://schemas.microsoft.com/office/drawing/2014/main" id="{9619EF7D-30F6-B26C-55F8-39440BA5A771}"/>
              </a:ext>
            </a:extLst>
          </p:cNvPr>
          <p:cNvSpPr txBox="1"/>
          <p:nvPr/>
        </p:nvSpPr>
        <p:spPr>
          <a:xfrm>
            <a:off x="232677" y="3762208"/>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Serial Number code</a:t>
            </a:r>
          </a:p>
        </p:txBody>
      </p:sp>
      <p:sp>
        <p:nvSpPr>
          <p:cNvPr id="3" name="TextBox 2">
            <a:extLst>
              <a:ext uri="{FF2B5EF4-FFF2-40B4-BE49-F238E27FC236}">
                <a16:creationId xmlns:a16="http://schemas.microsoft.com/office/drawing/2014/main" id="{67410915-0417-2CD2-A4C5-CF3FD91050FE}"/>
              </a:ext>
            </a:extLst>
          </p:cNvPr>
          <p:cNvSpPr txBox="1"/>
          <p:nvPr/>
        </p:nvSpPr>
        <p:spPr>
          <a:xfrm>
            <a:off x="5867736" y="941852"/>
            <a:ext cx="3005157" cy="138499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After removing all the duplicates there was only one observation with missing serial number. As serial number is a unique value it is almost impossible to replace a new SN number. And the probability of missingness is very low. So that observation is removed.</a:t>
            </a:r>
          </a:p>
        </p:txBody>
      </p:sp>
    </p:spTree>
    <p:extLst>
      <p:ext uri="{BB962C8B-B14F-4D97-AF65-F5344CB8AC3E}">
        <p14:creationId xmlns:p14="http://schemas.microsoft.com/office/powerpoint/2010/main" val="250222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3. Region – Treated missing values by categorical Imputation.</a:t>
            </a:r>
          </a:p>
        </p:txBody>
      </p:sp>
      <p:pic>
        <p:nvPicPr>
          <p:cNvPr id="3" name="Picture 2">
            <a:extLst>
              <a:ext uri="{FF2B5EF4-FFF2-40B4-BE49-F238E27FC236}">
                <a16:creationId xmlns:a16="http://schemas.microsoft.com/office/drawing/2014/main" id="{F7ADB547-E6A6-FAD5-E924-611E98ADA563}"/>
              </a:ext>
            </a:extLst>
          </p:cNvPr>
          <p:cNvPicPr>
            <a:picLocks noChangeAspect="1"/>
          </p:cNvPicPr>
          <p:nvPr/>
        </p:nvPicPr>
        <p:blipFill rotWithShape="1">
          <a:blip r:embed="rId3"/>
          <a:srcRect l="3409" t="19630" r="64375" b="50000"/>
          <a:stretch/>
        </p:blipFill>
        <p:spPr>
          <a:xfrm>
            <a:off x="409672" y="1587323"/>
            <a:ext cx="4627774" cy="2453998"/>
          </a:xfrm>
          <a:prstGeom prst="rect">
            <a:avLst/>
          </a:prstGeom>
        </p:spPr>
      </p:pic>
      <p:pic>
        <p:nvPicPr>
          <p:cNvPr id="6" name="Picture 5">
            <a:extLst>
              <a:ext uri="{FF2B5EF4-FFF2-40B4-BE49-F238E27FC236}">
                <a16:creationId xmlns:a16="http://schemas.microsoft.com/office/drawing/2014/main" id="{1A2C7A25-21EC-4324-68FC-CFD5E8A4D9CF}"/>
              </a:ext>
            </a:extLst>
          </p:cNvPr>
          <p:cNvPicPr>
            <a:picLocks noChangeAspect="1"/>
          </p:cNvPicPr>
          <p:nvPr/>
        </p:nvPicPr>
        <p:blipFill rotWithShape="1">
          <a:blip r:embed="rId4"/>
          <a:srcRect l="3409" t="28935" r="43929" b="66508"/>
          <a:stretch/>
        </p:blipFill>
        <p:spPr>
          <a:xfrm>
            <a:off x="409672" y="4225646"/>
            <a:ext cx="8081758" cy="393361"/>
          </a:xfrm>
          <a:prstGeom prst="rect">
            <a:avLst/>
          </a:prstGeom>
        </p:spPr>
      </p:pic>
      <p:grpSp>
        <p:nvGrpSpPr>
          <p:cNvPr id="7" name="Google Shape;329;p20">
            <a:extLst>
              <a:ext uri="{FF2B5EF4-FFF2-40B4-BE49-F238E27FC236}">
                <a16:creationId xmlns:a16="http://schemas.microsoft.com/office/drawing/2014/main" id="{9D3D1A52-ABA9-7663-CDA9-9CFAF6189C48}"/>
              </a:ext>
            </a:extLst>
          </p:cNvPr>
          <p:cNvGrpSpPr/>
          <p:nvPr/>
        </p:nvGrpSpPr>
        <p:grpSpPr>
          <a:xfrm>
            <a:off x="5781619" y="327038"/>
            <a:ext cx="3177437" cy="3266805"/>
            <a:chOff x="431926" y="1304875"/>
            <a:chExt cx="2303732" cy="3416400"/>
          </a:xfrm>
        </p:grpSpPr>
        <p:sp>
          <p:nvSpPr>
            <p:cNvPr id="8" name="Google Shape;330;p20">
              <a:extLst>
                <a:ext uri="{FF2B5EF4-FFF2-40B4-BE49-F238E27FC236}">
                  <a16:creationId xmlns:a16="http://schemas.microsoft.com/office/drawing/2014/main" id="{1F8A5B8A-E0A9-AC77-EC55-833CEA9C9B2D}"/>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BF22E41B-4412-53ED-12B5-25574F973322}"/>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D5923789-CF09-C2CE-8A32-A964263C3148}"/>
              </a:ext>
            </a:extLst>
          </p:cNvPr>
          <p:cNvSpPr txBox="1"/>
          <p:nvPr/>
        </p:nvSpPr>
        <p:spPr>
          <a:xfrm>
            <a:off x="347762" y="3987589"/>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Region code</a:t>
            </a:r>
          </a:p>
        </p:txBody>
      </p:sp>
      <p:sp>
        <p:nvSpPr>
          <p:cNvPr id="2" name="TextBox 1">
            <a:extLst>
              <a:ext uri="{FF2B5EF4-FFF2-40B4-BE49-F238E27FC236}">
                <a16:creationId xmlns:a16="http://schemas.microsoft.com/office/drawing/2014/main" id="{CE141788-4911-A52E-02C9-D584CB1D226B}"/>
              </a:ext>
            </a:extLst>
          </p:cNvPr>
          <p:cNvSpPr txBox="1"/>
          <p:nvPr/>
        </p:nvSpPr>
        <p:spPr>
          <a:xfrm>
            <a:off x="5827143" y="1009636"/>
            <a:ext cx="3005157" cy="1569660"/>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2 missing observations with missing region. Region and Winery is related. sub-</a:t>
            </a:r>
            <a:r>
              <a:rPr lang="en-US" sz="1200" dirty="0" err="1">
                <a:latin typeface="Roboto" panose="02000000000000000000" pitchFamily="2" charset="0"/>
                <a:ea typeface="Roboto" panose="02000000000000000000" pitchFamily="2" charset="0"/>
                <a:cs typeface="Roboto" panose="02000000000000000000" pitchFamily="2" charset="0"/>
              </a:rPr>
              <a:t>setted</a:t>
            </a:r>
            <a:r>
              <a:rPr lang="en-US" sz="1200" dirty="0">
                <a:latin typeface="Roboto" panose="02000000000000000000" pitchFamily="2" charset="0"/>
                <a:ea typeface="Roboto" panose="02000000000000000000" pitchFamily="2" charset="0"/>
                <a:cs typeface="Roboto" panose="02000000000000000000" pitchFamily="2" charset="0"/>
              </a:rPr>
              <a:t> the observations using similar winery names found on the missing observation of region.   Replaced the 2 missing values together with the matching region values found by categorical comparison.</a:t>
            </a:r>
          </a:p>
        </p:txBody>
      </p:sp>
    </p:spTree>
    <p:extLst>
      <p:ext uri="{BB962C8B-B14F-4D97-AF65-F5344CB8AC3E}">
        <p14:creationId xmlns:p14="http://schemas.microsoft.com/office/powerpoint/2010/main" val="40661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4. Variety - checked the missing values in variety, there were NA's in body score and Acidity score on the same observations, therefore we removed the whole observation.</a:t>
            </a:r>
          </a:p>
        </p:txBody>
      </p:sp>
      <p:pic>
        <p:nvPicPr>
          <p:cNvPr id="3" name="Picture 2">
            <a:extLst>
              <a:ext uri="{FF2B5EF4-FFF2-40B4-BE49-F238E27FC236}">
                <a16:creationId xmlns:a16="http://schemas.microsoft.com/office/drawing/2014/main" id="{5E5EF49A-00A5-EE3E-894F-FA52C3A3988B}"/>
              </a:ext>
            </a:extLst>
          </p:cNvPr>
          <p:cNvPicPr>
            <a:picLocks noChangeAspect="1"/>
          </p:cNvPicPr>
          <p:nvPr/>
        </p:nvPicPr>
        <p:blipFill rotWithShape="1">
          <a:blip r:embed="rId3"/>
          <a:srcRect l="3409" t="23809" r="62946" b="52063"/>
          <a:stretch/>
        </p:blipFill>
        <p:spPr>
          <a:xfrm>
            <a:off x="409671" y="2050933"/>
            <a:ext cx="5156987" cy="2080195"/>
          </a:xfrm>
          <a:prstGeom prst="rect">
            <a:avLst/>
          </a:prstGeom>
        </p:spPr>
      </p:pic>
      <p:grpSp>
        <p:nvGrpSpPr>
          <p:cNvPr id="5" name="Google Shape;329;p20">
            <a:extLst>
              <a:ext uri="{FF2B5EF4-FFF2-40B4-BE49-F238E27FC236}">
                <a16:creationId xmlns:a16="http://schemas.microsoft.com/office/drawing/2014/main" id="{6A589EF3-205E-D75B-A735-75B9EFDAE517}"/>
              </a:ext>
            </a:extLst>
          </p:cNvPr>
          <p:cNvGrpSpPr/>
          <p:nvPr/>
        </p:nvGrpSpPr>
        <p:grpSpPr>
          <a:xfrm>
            <a:off x="5781619" y="327038"/>
            <a:ext cx="3177437" cy="3266805"/>
            <a:chOff x="431926" y="1304875"/>
            <a:chExt cx="2303732" cy="3416400"/>
          </a:xfrm>
        </p:grpSpPr>
        <p:sp>
          <p:nvSpPr>
            <p:cNvPr id="6" name="Google Shape;330;p20">
              <a:extLst>
                <a:ext uri="{FF2B5EF4-FFF2-40B4-BE49-F238E27FC236}">
                  <a16:creationId xmlns:a16="http://schemas.microsoft.com/office/drawing/2014/main" id="{06763A83-97B8-6B84-EE4F-A5A04483E05E}"/>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7" name="Google Shape;331;p20">
              <a:extLst>
                <a:ext uri="{FF2B5EF4-FFF2-40B4-BE49-F238E27FC236}">
                  <a16:creationId xmlns:a16="http://schemas.microsoft.com/office/drawing/2014/main" id="{BC4DFBCA-EE66-A88B-FDB6-6B3A84D5910A}"/>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46FE970F-8BD3-AF2E-5877-0C05FCD832B1}"/>
              </a:ext>
            </a:extLst>
          </p:cNvPr>
          <p:cNvSpPr txBox="1"/>
          <p:nvPr/>
        </p:nvSpPr>
        <p:spPr>
          <a:xfrm>
            <a:off x="347762" y="4163785"/>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Variety code</a:t>
            </a:r>
          </a:p>
        </p:txBody>
      </p:sp>
      <p:sp>
        <p:nvSpPr>
          <p:cNvPr id="2" name="TextBox 1">
            <a:extLst>
              <a:ext uri="{FF2B5EF4-FFF2-40B4-BE49-F238E27FC236}">
                <a16:creationId xmlns:a16="http://schemas.microsoft.com/office/drawing/2014/main" id="{7F0FC7D8-DA30-9B46-CB8C-ABA5B23EB8B0}"/>
              </a:ext>
            </a:extLst>
          </p:cNvPr>
          <p:cNvSpPr txBox="1"/>
          <p:nvPr/>
        </p:nvSpPr>
        <p:spPr>
          <a:xfrm>
            <a:off x="5827143" y="1009636"/>
            <a:ext cx="3005157" cy="2492990"/>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 Missing probability is around 4%. The relationship of variety with other variables is checked to do imputation, but it does not show any valuable findings to replace the missing values. And also while checking the missing values in variety, observed that there were NA's in body score and Acidity score as well on the same observations. So concluded that it is not possible to replace the missing value and decided to delete the entire observations which carry the NA for Variety.</a:t>
            </a:r>
          </a:p>
        </p:txBody>
      </p:sp>
    </p:spTree>
    <p:extLst>
      <p:ext uri="{BB962C8B-B14F-4D97-AF65-F5344CB8AC3E}">
        <p14:creationId xmlns:p14="http://schemas.microsoft.com/office/powerpoint/2010/main" val="367525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453937"/>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5. Harvest Year – Treated by categorical imputation</a:t>
            </a:r>
            <a:endParaRPr lang="en-US" sz="1200" dirty="0"/>
          </a:p>
          <a:p>
            <a:pPr marL="0" indent="0">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p:txBody>
      </p:sp>
      <p:pic>
        <p:nvPicPr>
          <p:cNvPr id="3" name="Picture 2">
            <a:extLst>
              <a:ext uri="{FF2B5EF4-FFF2-40B4-BE49-F238E27FC236}">
                <a16:creationId xmlns:a16="http://schemas.microsoft.com/office/drawing/2014/main" id="{4C3D07E4-1965-D281-C72A-4CE1E6AA43B3}"/>
              </a:ext>
            </a:extLst>
          </p:cNvPr>
          <p:cNvPicPr>
            <a:picLocks noChangeAspect="1"/>
          </p:cNvPicPr>
          <p:nvPr/>
        </p:nvPicPr>
        <p:blipFill rotWithShape="1">
          <a:blip r:embed="rId3"/>
          <a:srcRect l="3408" t="23016" r="60536" b="52856"/>
          <a:stretch/>
        </p:blipFill>
        <p:spPr>
          <a:xfrm>
            <a:off x="425999" y="1496447"/>
            <a:ext cx="5047487" cy="1899896"/>
          </a:xfrm>
          <a:prstGeom prst="rect">
            <a:avLst/>
          </a:prstGeom>
        </p:spPr>
      </p:pic>
      <p:pic>
        <p:nvPicPr>
          <p:cNvPr id="6" name="Picture 5">
            <a:extLst>
              <a:ext uri="{FF2B5EF4-FFF2-40B4-BE49-F238E27FC236}">
                <a16:creationId xmlns:a16="http://schemas.microsoft.com/office/drawing/2014/main" id="{72AA30FB-281C-74EE-48F6-37544362AD56}"/>
              </a:ext>
            </a:extLst>
          </p:cNvPr>
          <p:cNvPicPr>
            <a:picLocks noChangeAspect="1"/>
          </p:cNvPicPr>
          <p:nvPr/>
        </p:nvPicPr>
        <p:blipFill rotWithShape="1">
          <a:blip r:embed="rId4"/>
          <a:srcRect l="3409" t="27143" r="49107" b="53015"/>
          <a:stretch/>
        </p:blipFill>
        <p:spPr>
          <a:xfrm>
            <a:off x="425999" y="3558370"/>
            <a:ext cx="5142044" cy="1208594"/>
          </a:xfrm>
          <a:prstGeom prst="rect">
            <a:avLst/>
          </a:prstGeom>
        </p:spPr>
      </p:pic>
      <p:grpSp>
        <p:nvGrpSpPr>
          <p:cNvPr id="7" name="Google Shape;329;p20">
            <a:extLst>
              <a:ext uri="{FF2B5EF4-FFF2-40B4-BE49-F238E27FC236}">
                <a16:creationId xmlns:a16="http://schemas.microsoft.com/office/drawing/2014/main" id="{13ACEAED-B850-3BDE-0BA7-48766572B2B8}"/>
              </a:ext>
            </a:extLst>
          </p:cNvPr>
          <p:cNvGrpSpPr/>
          <p:nvPr/>
        </p:nvGrpSpPr>
        <p:grpSpPr>
          <a:xfrm>
            <a:off x="5781619" y="327038"/>
            <a:ext cx="3177437" cy="3266805"/>
            <a:chOff x="431926" y="1304875"/>
            <a:chExt cx="2303732" cy="3416400"/>
          </a:xfrm>
        </p:grpSpPr>
        <p:sp>
          <p:nvSpPr>
            <p:cNvPr id="8" name="Google Shape;330;p20">
              <a:extLst>
                <a:ext uri="{FF2B5EF4-FFF2-40B4-BE49-F238E27FC236}">
                  <a16:creationId xmlns:a16="http://schemas.microsoft.com/office/drawing/2014/main" id="{7C800B44-F0BD-B408-8133-69B1BC38E24E}"/>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59416949-6732-EEB4-D81A-CC3F8E6930ED}"/>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508B563B-3C55-2838-7AB1-D75D5664E3FF}"/>
              </a:ext>
            </a:extLst>
          </p:cNvPr>
          <p:cNvSpPr txBox="1"/>
          <p:nvPr/>
        </p:nvSpPr>
        <p:spPr>
          <a:xfrm>
            <a:off x="347762" y="3316844"/>
            <a:ext cx="4572000" cy="276999"/>
          </a:xfrm>
          <a:prstGeom prst="rect">
            <a:avLst/>
          </a:prstGeom>
          <a:noFill/>
        </p:spPr>
        <p:txBody>
          <a:bodyPr wrap="square">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#Treating Harvest Year code</a:t>
            </a:r>
          </a:p>
        </p:txBody>
      </p:sp>
      <p:sp>
        <p:nvSpPr>
          <p:cNvPr id="2" name="TextBox 1">
            <a:extLst>
              <a:ext uri="{FF2B5EF4-FFF2-40B4-BE49-F238E27FC236}">
                <a16:creationId xmlns:a16="http://schemas.microsoft.com/office/drawing/2014/main" id="{48CC9428-2FD1-2DF9-86AD-9051CEFBE8FF}"/>
              </a:ext>
            </a:extLst>
          </p:cNvPr>
          <p:cNvSpPr txBox="1"/>
          <p:nvPr/>
        </p:nvSpPr>
        <p:spPr>
          <a:xfrm>
            <a:off x="5827143" y="1009636"/>
            <a:ext cx="3005157" cy="1938992"/>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where 2 missing values in the Harvest year. Treated missing values one by one. Found the replacement values by sub-setting the observations that carry similar variety and price range as the missing harvest year observation.</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algn="just"/>
            <a:r>
              <a:rPr lang="en-US" sz="1200" dirty="0">
                <a:latin typeface="Roboto" panose="02000000000000000000" pitchFamily="2" charset="0"/>
                <a:ea typeface="Roboto" panose="02000000000000000000" pitchFamily="2" charset="0"/>
                <a:cs typeface="Roboto" panose="02000000000000000000" pitchFamily="2" charset="0"/>
              </a:rPr>
              <a:t>All the NV(aka non-vintage) values are then replaced with 2022(Present Year) as per the assumptions made.</a:t>
            </a:r>
          </a:p>
        </p:txBody>
      </p:sp>
    </p:spTree>
    <p:extLst>
      <p:ext uri="{BB962C8B-B14F-4D97-AF65-F5344CB8AC3E}">
        <p14:creationId xmlns:p14="http://schemas.microsoft.com/office/powerpoint/2010/main" val="2059228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6. Acidity Score – Treated using single imputation method</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BF8D02BD-11A4-044E-D466-1801927E2D7D}"/>
              </a:ext>
            </a:extLst>
          </p:cNvPr>
          <p:cNvPicPr>
            <a:picLocks noChangeAspect="1"/>
          </p:cNvPicPr>
          <p:nvPr/>
        </p:nvPicPr>
        <p:blipFill rotWithShape="1">
          <a:blip r:embed="rId3"/>
          <a:srcRect l="3409" t="25397" r="48036" b="57778"/>
          <a:stretch/>
        </p:blipFill>
        <p:spPr>
          <a:xfrm>
            <a:off x="347762" y="1510394"/>
            <a:ext cx="5068203" cy="1518556"/>
          </a:xfrm>
          <a:prstGeom prst="rect">
            <a:avLst/>
          </a:prstGeom>
        </p:spPr>
      </p:pic>
      <p:grpSp>
        <p:nvGrpSpPr>
          <p:cNvPr id="5" name="Google Shape;329;p20">
            <a:extLst>
              <a:ext uri="{FF2B5EF4-FFF2-40B4-BE49-F238E27FC236}">
                <a16:creationId xmlns:a16="http://schemas.microsoft.com/office/drawing/2014/main" id="{B0290264-DCF3-794C-955D-598CA8E76192}"/>
              </a:ext>
            </a:extLst>
          </p:cNvPr>
          <p:cNvGrpSpPr/>
          <p:nvPr/>
        </p:nvGrpSpPr>
        <p:grpSpPr>
          <a:xfrm>
            <a:off x="5781619" y="327038"/>
            <a:ext cx="3177437" cy="3266805"/>
            <a:chOff x="431926" y="1304875"/>
            <a:chExt cx="2303732" cy="3416400"/>
          </a:xfrm>
        </p:grpSpPr>
        <p:sp>
          <p:nvSpPr>
            <p:cNvPr id="6" name="Google Shape;330;p20">
              <a:extLst>
                <a:ext uri="{FF2B5EF4-FFF2-40B4-BE49-F238E27FC236}">
                  <a16:creationId xmlns:a16="http://schemas.microsoft.com/office/drawing/2014/main" id="{DF159286-B2EE-4667-8542-173D130A5C44}"/>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7" name="Google Shape;331;p20">
              <a:extLst>
                <a:ext uri="{FF2B5EF4-FFF2-40B4-BE49-F238E27FC236}">
                  <a16:creationId xmlns:a16="http://schemas.microsoft.com/office/drawing/2014/main" id="{12B8D27C-1C57-F5CC-CD0D-D4E07AF8C517}"/>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4DCCFE5A-26F5-A95D-78D6-AA6094030B53}"/>
              </a:ext>
            </a:extLst>
          </p:cNvPr>
          <p:cNvSpPr txBox="1"/>
          <p:nvPr/>
        </p:nvSpPr>
        <p:spPr>
          <a:xfrm>
            <a:off x="311700" y="3028950"/>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Acidity Score code</a:t>
            </a:r>
          </a:p>
        </p:txBody>
      </p:sp>
      <p:sp>
        <p:nvSpPr>
          <p:cNvPr id="2" name="TextBox 1">
            <a:extLst>
              <a:ext uri="{FF2B5EF4-FFF2-40B4-BE49-F238E27FC236}">
                <a16:creationId xmlns:a16="http://schemas.microsoft.com/office/drawing/2014/main" id="{7BA34454-BB6D-187C-16FB-ADB1BD39FF0E}"/>
              </a:ext>
            </a:extLst>
          </p:cNvPr>
          <p:cNvSpPr txBox="1"/>
          <p:nvPr/>
        </p:nvSpPr>
        <p:spPr>
          <a:xfrm>
            <a:off x="5827143" y="1009636"/>
            <a:ext cx="3005157" cy="2123658"/>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285 missing values left with the Acidity score. Checked summary of Acidity score and the range of values. Values ranged from 1 to 3 and the mean is 2.95. Decided to go with replacing the NA values with the mean.</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algn="just"/>
            <a:r>
              <a:rPr lang="en-US" sz="1200" dirty="0">
                <a:latin typeface="Roboto" panose="02000000000000000000" pitchFamily="2" charset="0"/>
                <a:ea typeface="Roboto" panose="02000000000000000000" pitchFamily="2" charset="0"/>
                <a:cs typeface="Roboto" panose="02000000000000000000" pitchFamily="2" charset="0"/>
              </a:rPr>
              <a:t>The most frequent value was 3 and all the acidity score was whole numbers. So, the mean value is rounded to the nearest whole number and replaced</a:t>
            </a:r>
          </a:p>
        </p:txBody>
      </p:sp>
    </p:spTree>
    <p:extLst>
      <p:ext uri="{BB962C8B-B14F-4D97-AF65-F5344CB8AC3E}">
        <p14:creationId xmlns:p14="http://schemas.microsoft.com/office/powerpoint/2010/main" val="4148477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rPr>
              <a:t>7. Body Score</a:t>
            </a:r>
            <a:r>
              <a:rPr lang="en-US" sz="1200" dirty="0">
                <a:latin typeface="Roboto" panose="02000000000000000000" pitchFamily="2" charset="0"/>
                <a:ea typeface="Roboto" panose="02000000000000000000" pitchFamily="2" charset="0"/>
                <a:cs typeface="Roboto" panose="02000000000000000000" pitchFamily="2" charset="0"/>
                <a:sym typeface="Arial"/>
              </a:rPr>
              <a:t>– Treated using categorical imputation.</a:t>
            </a:r>
          </a:p>
        </p:txBody>
      </p:sp>
      <p:pic>
        <p:nvPicPr>
          <p:cNvPr id="3" name="Picture 2">
            <a:extLst>
              <a:ext uri="{FF2B5EF4-FFF2-40B4-BE49-F238E27FC236}">
                <a16:creationId xmlns:a16="http://schemas.microsoft.com/office/drawing/2014/main" id="{06681548-6F9D-C79B-363A-736F887B1AD4}"/>
              </a:ext>
            </a:extLst>
          </p:cNvPr>
          <p:cNvPicPr>
            <a:picLocks noChangeAspect="1"/>
          </p:cNvPicPr>
          <p:nvPr/>
        </p:nvPicPr>
        <p:blipFill rotWithShape="1">
          <a:blip r:embed="rId3"/>
          <a:srcRect l="3410" t="19630" r="51427" b="47460"/>
          <a:stretch/>
        </p:blipFill>
        <p:spPr>
          <a:xfrm>
            <a:off x="417836" y="1254565"/>
            <a:ext cx="4676679" cy="1916962"/>
          </a:xfrm>
          <a:prstGeom prst="rect">
            <a:avLst/>
          </a:prstGeom>
        </p:spPr>
      </p:pic>
      <p:pic>
        <p:nvPicPr>
          <p:cNvPr id="6" name="Picture 5">
            <a:extLst>
              <a:ext uri="{FF2B5EF4-FFF2-40B4-BE49-F238E27FC236}">
                <a16:creationId xmlns:a16="http://schemas.microsoft.com/office/drawing/2014/main" id="{E5921138-7DB4-D9CA-A6D9-54CBA32D2B5C}"/>
              </a:ext>
            </a:extLst>
          </p:cNvPr>
          <p:cNvPicPr>
            <a:picLocks noChangeAspect="1"/>
          </p:cNvPicPr>
          <p:nvPr/>
        </p:nvPicPr>
        <p:blipFill rotWithShape="1">
          <a:blip r:embed="rId4"/>
          <a:srcRect l="3409" t="30079" r="58750" b="62698"/>
          <a:stretch/>
        </p:blipFill>
        <p:spPr>
          <a:xfrm>
            <a:off x="417835" y="3416456"/>
            <a:ext cx="4401275" cy="472479"/>
          </a:xfrm>
          <a:prstGeom prst="rect">
            <a:avLst/>
          </a:prstGeom>
        </p:spPr>
      </p:pic>
      <p:grpSp>
        <p:nvGrpSpPr>
          <p:cNvPr id="7" name="Google Shape;329;p20">
            <a:extLst>
              <a:ext uri="{FF2B5EF4-FFF2-40B4-BE49-F238E27FC236}">
                <a16:creationId xmlns:a16="http://schemas.microsoft.com/office/drawing/2014/main" id="{990E65AF-01CA-8327-9ECD-FE81207631B2}"/>
              </a:ext>
            </a:extLst>
          </p:cNvPr>
          <p:cNvGrpSpPr/>
          <p:nvPr/>
        </p:nvGrpSpPr>
        <p:grpSpPr>
          <a:xfrm>
            <a:off x="5781619" y="327038"/>
            <a:ext cx="3177437" cy="3266805"/>
            <a:chOff x="431926" y="1304875"/>
            <a:chExt cx="2303732" cy="3416400"/>
          </a:xfrm>
        </p:grpSpPr>
        <p:sp>
          <p:nvSpPr>
            <p:cNvPr id="8" name="Google Shape;330;p20">
              <a:extLst>
                <a:ext uri="{FF2B5EF4-FFF2-40B4-BE49-F238E27FC236}">
                  <a16:creationId xmlns:a16="http://schemas.microsoft.com/office/drawing/2014/main" id="{EE9A7CBD-F12A-785D-A694-E96B022FB0BD}"/>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26AD194B-29ED-2142-5F88-F64AB4E977FA}"/>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D4775166-3DA2-D9B7-858D-A407AE926B88}"/>
              </a:ext>
            </a:extLst>
          </p:cNvPr>
          <p:cNvSpPr txBox="1"/>
          <p:nvPr/>
        </p:nvSpPr>
        <p:spPr>
          <a:xfrm>
            <a:off x="311700" y="3998611"/>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Body Score code</a:t>
            </a:r>
          </a:p>
        </p:txBody>
      </p:sp>
      <p:sp>
        <p:nvSpPr>
          <p:cNvPr id="2" name="TextBox 1">
            <a:extLst>
              <a:ext uri="{FF2B5EF4-FFF2-40B4-BE49-F238E27FC236}">
                <a16:creationId xmlns:a16="http://schemas.microsoft.com/office/drawing/2014/main" id="{1D28F959-4A60-C40F-E42F-4E196803FFFA}"/>
              </a:ext>
            </a:extLst>
          </p:cNvPr>
          <p:cNvSpPr txBox="1"/>
          <p:nvPr/>
        </p:nvSpPr>
        <p:spPr>
          <a:xfrm>
            <a:off x="5827143" y="1009636"/>
            <a:ext cx="3005157" cy="1938992"/>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285 missing values left with the Body score. Body score and variety are related. Used aggregate function and created a dataset to find the mean of body score by excluding NA values. Merged the aggregated dataset with the original dataset by variety and Harvest year. Then replaced the NA values with the new aggregated value with the help of sub-setting the NA observations.</a:t>
            </a:r>
          </a:p>
        </p:txBody>
      </p:sp>
    </p:spTree>
    <p:extLst>
      <p:ext uri="{BB962C8B-B14F-4D97-AF65-F5344CB8AC3E}">
        <p14:creationId xmlns:p14="http://schemas.microsoft.com/office/powerpoint/2010/main" val="113946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BurgundySip Wine Store:</a:t>
            </a:r>
            <a:endParaRPr dirty="0"/>
          </a:p>
        </p:txBody>
      </p:sp>
      <p:sp>
        <p:nvSpPr>
          <p:cNvPr id="92" name="Google Shape;92;p14"/>
          <p:cNvSpPr txBox="1">
            <a:spLocks noGrp="1"/>
          </p:cNvSpPr>
          <p:nvPr>
            <p:ph type="body" idx="1"/>
          </p:nvPr>
        </p:nvSpPr>
        <p:spPr>
          <a:xfrm>
            <a:off x="311700" y="105225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For our project, the BurgundySip wine analysis was done through the R software, with use of extra installed packages such as dpylr, </a:t>
            </a:r>
            <a:r>
              <a:rPr lang="en-US" sz="1300" dirty="0" err="1"/>
              <a:t>ggcorrplot</a:t>
            </a:r>
            <a:r>
              <a:rPr lang="en" sz="1300" dirty="0"/>
              <a:t> and</a:t>
            </a:r>
            <a:r>
              <a:rPr lang="en-US" sz="1300" dirty="0"/>
              <a:t> </a:t>
            </a:r>
            <a:r>
              <a:rPr lang="en-US" sz="1300" dirty="0" err="1"/>
              <a:t>PerformanceAnalytics</a:t>
            </a:r>
            <a:endParaRPr lang="en" sz="1300" dirty="0"/>
          </a:p>
          <a:p>
            <a:pPr marL="0" lvl="0" indent="0" algn="l" rtl="0">
              <a:spcBef>
                <a:spcPts val="0"/>
              </a:spcBef>
              <a:spcAft>
                <a:spcPts val="0"/>
              </a:spcAft>
              <a:buNone/>
            </a:pPr>
            <a:endParaRPr lang="en" sz="1300" dirty="0">
              <a:latin typeface="Arial"/>
              <a:ea typeface="Arial"/>
              <a:cs typeface="Arial"/>
              <a:sym typeface="Arial"/>
            </a:endParaRPr>
          </a:p>
          <a:p>
            <a:pPr marL="0" lvl="0" indent="0" algn="l" rtl="0">
              <a:spcBef>
                <a:spcPts val="0"/>
              </a:spcBef>
              <a:spcAft>
                <a:spcPts val="0"/>
              </a:spcAft>
              <a:buNone/>
            </a:pPr>
            <a:r>
              <a:rPr lang="en-US" sz="1300" dirty="0">
                <a:latin typeface="Arial"/>
                <a:ea typeface="Arial"/>
                <a:cs typeface="Arial"/>
                <a:sym typeface="Arial"/>
              </a:rPr>
              <a:t>Summary : </a:t>
            </a:r>
            <a:endParaRPr sz="1300" dirty="0">
              <a:latin typeface="Arial"/>
              <a:ea typeface="Arial"/>
              <a:cs typeface="Arial"/>
              <a:sym typeface="Arial"/>
            </a:endParaRPr>
          </a:p>
          <a:p>
            <a:pPr marL="0" lvl="0" indent="0" algn="l" rtl="0">
              <a:spcBef>
                <a:spcPts val="1600"/>
              </a:spcBef>
              <a:spcAft>
                <a:spcPts val="0"/>
              </a:spcAft>
              <a:buNone/>
            </a:pPr>
            <a:r>
              <a:rPr lang="en-US" sz="1300" dirty="0">
                <a:latin typeface="Arial"/>
                <a:ea typeface="Arial"/>
                <a:cs typeface="Arial"/>
                <a:sym typeface="Arial"/>
              </a:rPr>
              <a:t>In this project we study to investigate data relationships, trends, and patterns in price as well as other variables to help </a:t>
            </a:r>
            <a:r>
              <a:rPr lang="en-US" sz="1300" dirty="0" err="1">
                <a:latin typeface="Arial"/>
                <a:ea typeface="Arial"/>
                <a:cs typeface="Arial"/>
                <a:sym typeface="Arial"/>
              </a:rPr>
              <a:t>BurgundySip</a:t>
            </a:r>
            <a:r>
              <a:rPr lang="en-US" sz="1300" dirty="0">
                <a:latin typeface="Arial"/>
                <a:ea typeface="Arial"/>
                <a:cs typeface="Arial"/>
                <a:sym typeface="Arial"/>
              </a:rPr>
              <a:t> streamline the pricing strategy. This is done by </a:t>
            </a:r>
            <a:r>
              <a:rPr lang="en" sz="1300" u="sng" dirty="0">
                <a:solidFill>
                  <a:schemeClr val="hlink"/>
                </a:solidFill>
                <a:latin typeface="Arial"/>
                <a:ea typeface="Arial"/>
                <a:cs typeface="Arial"/>
                <a:sym typeface="Arial"/>
              </a:rPr>
              <a:t>Cleaning the Data, Finding relationships between the variables , Prediction and Clustering. </a:t>
            </a:r>
            <a:endParaRPr sz="1300" dirty="0">
              <a:latin typeface="Arial"/>
              <a:ea typeface="Arial"/>
              <a:cs typeface="Arial"/>
              <a:sym typeface="Arial"/>
            </a:endParaRPr>
          </a:p>
          <a:p>
            <a:pPr marL="0" lvl="0" indent="0" algn="l" rtl="0">
              <a:spcBef>
                <a:spcPts val="1600"/>
              </a:spcBef>
              <a:spcAft>
                <a:spcPts val="0"/>
              </a:spcAft>
              <a:buNone/>
            </a:pPr>
            <a:endParaRPr sz="1300" dirty="0">
              <a:latin typeface="Arial"/>
              <a:ea typeface="Arial"/>
              <a:cs typeface="Arial"/>
              <a:sym typeface="Arial"/>
            </a:endParaRPr>
          </a:p>
          <a:p>
            <a:pPr marL="0" lvl="0" indent="0" algn="l" rtl="0">
              <a:spcBef>
                <a:spcPts val="1600"/>
              </a:spcBef>
              <a:spcAft>
                <a:spcPts val="1600"/>
              </a:spcAft>
              <a:buNone/>
            </a:pPr>
            <a:endParaRPr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rPr>
              <a:t>8. Alcohol Percentage </a:t>
            </a:r>
            <a:r>
              <a:rPr lang="en-US" sz="1200" dirty="0">
                <a:latin typeface="Roboto" panose="02000000000000000000" pitchFamily="2" charset="0"/>
                <a:ea typeface="Roboto" panose="02000000000000000000" pitchFamily="2" charset="0"/>
                <a:cs typeface="Roboto" panose="02000000000000000000" pitchFamily="2" charset="0"/>
                <a:sym typeface="Arial"/>
              </a:rPr>
              <a:t>– Treated using categorical imputation.</a:t>
            </a:r>
          </a:p>
        </p:txBody>
      </p:sp>
      <p:pic>
        <p:nvPicPr>
          <p:cNvPr id="3" name="Picture 2">
            <a:extLst>
              <a:ext uri="{FF2B5EF4-FFF2-40B4-BE49-F238E27FC236}">
                <a16:creationId xmlns:a16="http://schemas.microsoft.com/office/drawing/2014/main" id="{6FC7BABE-C4C1-999C-9DEB-E79F0B62383D}"/>
              </a:ext>
            </a:extLst>
          </p:cNvPr>
          <p:cNvPicPr>
            <a:picLocks noChangeAspect="1"/>
          </p:cNvPicPr>
          <p:nvPr/>
        </p:nvPicPr>
        <p:blipFill rotWithShape="1">
          <a:blip r:embed="rId3"/>
          <a:srcRect l="3409" t="19630" r="45803" b="47936"/>
          <a:stretch/>
        </p:blipFill>
        <p:spPr>
          <a:xfrm>
            <a:off x="311700" y="1587324"/>
            <a:ext cx="5104072" cy="1833512"/>
          </a:xfrm>
          <a:prstGeom prst="rect">
            <a:avLst/>
          </a:prstGeom>
        </p:spPr>
      </p:pic>
      <p:grpSp>
        <p:nvGrpSpPr>
          <p:cNvPr id="5" name="Google Shape;329;p20">
            <a:extLst>
              <a:ext uri="{FF2B5EF4-FFF2-40B4-BE49-F238E27FC236}">
                <a16:creationId xmlns:a16="http://schemas.microsoft.com/office/drawing/2014/main" id="{26E790DF-5C7D-FB68-AE1F-1ECE9175CD8B}"/>
              </a:ext>
            </a:extLst>
          </p:cNvPr>
          <p:cNvGrpSpPr/>
          <p:nvPr/>
        </p:nvGrpSpPr>
        <p:grpSpPr>
          <a:xfrm>
            <a:off x="5781619" y="327038"/>
            <a:ext cx="3177437" cy="3266805"/>
            <a:chOff x="431926" y="1304875"/>
            <a:chExt cx="2303732" cy="3416400"/>
          </a:xfrm>
        </p:grpSpPr>
        <p:sp>
          <p:nvSpPr>
            <p:cNvPr id="6" name="Google Shape;330;p20">
              <a:extLst>
                <a:ext uri="{FF2B5EF4-FFF2-40B4-BE49-F238E27FC236}">
                  <a16:creationId xmlns:a16="http://schemas.microsoft.com/office/drawing/2014/main" id="{3E52528E-40BB-CB24-6411-4F1AE6113FAD}"/>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7" name="Google Shape;331;p20">
              <a:extLst>
                <a:ext uri="{FF2B5EF4-FFF2-40B4-BE49-F238E27FC236}">
                  <a16:creationId xmlns:a16="http://schemas.microsoft.com/office/drawing/2014/main" id="{1B8FBF55-64EF-CDEB-591E-972527EC88A1}"/>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1CAA6857-1484-D952-87D8-C0ADBF5C1DBB}"/>
              </a:ext>
            </a:extLst>
          </p:cNvPr>
          <p:cNvSpPr txBox="1"/>
          <p:nvPr/>
        </p:nvSpPr>
        <p:spPr>
          <a:xfrm>
            <a:off x="184944" y="3470732"/>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Alcohol Percentage code</a:t>
            </a:r>
          </a:p>
        </p:txBody>
      </p:sp>
      <p:sp>
        <p:nvSpPr>
          <p:cNvPr id="2" name="TextBox 1">
            <a:extLst>
              <a:ext uri="{FF2B5EF4-FFF2-40B4-BE49-F238E27FC236}">
                <a16:creationId xmlns:a16="http://schemas.microsoft.com/office/drawing/2014/main" id="{7BDB859C-FED5-969E-7019-1B2C959AEA99}"/>
              </a:ext>
            </a:extLst>
          </p:cNvPr>
          <p:cNvSpPr txBox="1"/>
          <p:nvPr/>
        </p:nvSpPr>
        <p:spPr>
          <a:xfrm>
            <a:off x="5827143" y="1009636"/>
            <a:ext cx="3005157" cy="1938992"/>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35 missing values left with the Alcohol Percentage. Body score and variety are related. Used aggregate function and created a dataset to find the mean of Alcohol Percentage by excluding NA values. Merged the aggregated dataset with the original dataset by variety. Then replaced the NA values with the new aggregated value with the help of </a:t>
            </a:r>
            <a:r>
              <a:rPr lang="en-US" sz="1200" dirty="0" err="1">
                <a:latin typeface="Roboto" panose="02000000000000000000" pitchFamily="2" charset="0"/>
                <a:ea typeface="Roboto" panose="02000000000000000000" pitchFamily="2" charset="0"/>
                <a:cs typeface="Roboto" panose="02000000000000000000" pitchFamily="2" charset="0"/>
              </a:rPr>
              <a:t>subsetting</a:t>
            </a:r>
            <a:r>
              <a:rPr lang="en-US" sz="1200" dirty="0">
                <a:latin typeface="Roboto" panose="02000000000000000000" pitchFamily="2" charset="0"/>
                <a:ea typeface="Roboto" panose="02000000000000000000" pitchFamily="2" charset="0"/>
                <a:cs typeface="Roboto" panose="02000000000000000000" pitchFamily="2" charset="0"/>
              </a:rPr>
              <a:t> the NA observations.</a:t>
            </a:r>
          </a:p>
        </p:txBody>
      </p:sp>
    </p:spTree>
    <p:extLst>
      <p:ext uri="{BB962C8B-B14F-4D97-AF65-F5344CB8AC3E}">
        <p14:creationId xmlns:p14="http://schemas.microsoft.com/office/powerpoint/2010/main" val="119760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rPr>
              <a:t>9. Density </a:t>
            </a:r>
            <a:r>
              <a:rPr lang="en-US" sz="1200" dirty="0">
                <a:latin typeface="Roboto" panose="02000000000000000000" pitchFamily="2" charset="0"/>
                <a:ea typeface="Roboto" panose="02000000000000000000" pitchFamily="2" charset="0"/>
                <a:cs typeface="Roboto" panose="02000000000000000000" pitchFamily="2" charset="0"/>
                <a:sym typeface="Arial"/>
              </a:rPr>
              <a:t>– Treated using categorical imputation.</a:t>
            </a:r>
          </a:p>
        </p:txBody>
      </p:sp>
      <p:pic>
        <p:nvPicPr>
          <p:cNvPr id="6" name="Picture 5">
            <a:extLst>
              <a:ext uri="{FF2B5EF4-FFF2-40B4-BE49-F238E27FC236}">
                <a16:creationId xmlns:a16="http://schemas.microsoft.com/office/drawing/2014/main" id="{04FAE9AA-2A06-29FF-CA70-A371330AF1CF}"/>
              </a:ext>
            </a:extLst>
          </p:cNvPr>
          <p:cNvPicPr>
            <a:picLocks noChangeAspect="1"/>
          </p:cNvPicPr>
          <p:nvPr/>
        </p:nvPicPr>
        <p:blipFill rotWithShape="1">
          <a:blip r:embed="rId3"/>
          <a:srcRect l="3409" t="19630" r="53571" b="51270"/>
          <a:stretch/>
        </p:blipFill>
        <p:spPr>
          <a:xfrm>
            <a:off x="311700" y="1587324"/>
            <a:ext cx="5328400" cy="2027478"/>
          </a:xfrm>
          <a:prstGeom prst="rect">
            <a:avLst/>
          </a:prstGeom>
        </p:spPr>
      </p:pic>
      <p:grpSp>
        <p:nvGrpSpPr>
          <p:cNvPr id="7" name="Google Shape;329;p20">
            <a:extLst>
              <a:ext uri="{FF2B5EF4-FFF2-40B4-BE49-F238E27FC236}">
                <a16:creationId xmlns:a16="http://schemas.microsoft.com/office/drawing/2014/main" id="{545844DB-56DF-0F44-BEC6-9DCFB9C497CD}"/>
              </a:ext>
            </a:extLst>
          </p:cNvPr>
          <p:cNvGrpSpPr/>
          <p:nvPr/>
        </p:nvGrpSpPr>
        <p:grpSpPr>
          <a:xfrm>
            <a:off x="5781619" y="343366"/>
            <a:ext cx="3177437" cy="3266805"/>
            <a:chOff x="431926" y="1304875"/>
            <a:chExt cx="2303732" cy="3416400"/>
          </a:xfrm>
        </p:grpSpPr>
        <p:sp>
          <p:nvSpPr>
            <p:cNvPr id="8" name="Google Shape;330;p20">
              <a:extLst>
                <a:ext uri="{FF2B5EF4-FFF2-40B4-BE49-F238E27FC236}">
                  <a16:creationId xmlns:a16="http://schemas.microsoft.com/office/drawing/2014/main" id="{38D26A7A-F832-BE04-BDCD-C7437D7A91F0}"/>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57012C57-5A25-4CE4-B12E-C6A7E6F5D512}"/>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6B99C30A-1C98-B86D-CE08-C5F16D44E6C7}"/>
              </a:ext>
            </a:extLst>
          </p:cNvPr>
          <p:cNvSpPr txBox="1"/>
          <p:nvPr/>
        </p:nvSpPr>
        <p:spPr>
          <a:xfrm>
            <a:off x="311700" y="3724148"/>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Density code</a:t>
            </a:r>
          </a:p>
        </p:txBody>
      </p:sp>
      <p:sp>
        <p:nvSpPr>
          <p:cNvPr id="2" name="TextBox 1">
            <a:extLst>
              <a:ext uri="{FF2B5EF4-FFF2-40B4-BE49-F238E27FC236}">
                <a16:creationId xmlns:a16="http://schemas.microsoft.com/office/drawing/2014/main" id="{8C323FF7-BC5C-2BE5-8CF9-F0C937F5562D}"/>
              </a:ext>
            </a:extLst>
          </p:cNvPr>
          <p:cNvSpPr txBox="1"/>
          <p:nvPr/>
        </p:nvSpPr>
        <p:spPr>
          <a:xfrm>
            <a:off x="5827143" y="1009636"/>
            <a:ext cx="3005157" cy="1938992"/>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29 missing values left with the Density. Body score and variety are related. Used aggregate function and created a dataset to find the mean of Density by excluding NA values. Merged the aggregated dataset with the original dataset by Alcohol Percentage. Then replaced the NA values with the new aggregated value with the help of sub-setting the NA observations.</a:t>
            </a:r>
          </a:p>
        </p:txBody>
      </p:sp>
    </p:spTree>
    <p:extLst>
      <p:ext uri="{BB962C8B-B14F-4D97-AF65-F5344CB8AC3E}">
        <p14:creationId xmlns:p14="http://schemas.microsoft.com/office/powerpoint/2010/main" val="3356340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rPr>
              <a:t>10. Price</a:t>
            </a:r>
            <a:endParaRPr lang="en-US" sz="1200" dirty="0">
              <a:latin typeface="Roboto" panose="02000000000000000000" pitchFamily="2" charset="0"/>
              <a:ea typeface="Roboto" panose="02000000000000000000" pitchFamily="2" charset="0"/>
              <a:cs typeface="Roboto" panose="02000000000000000000" pitchFamily="2" charset="0"/>
              <a:sym typeface="Arial"/>
            </a:endParaRPr>
          </a:p>
        </p:txBody>
      </p:sp>
      <p:pic>
        <p:nvPicPr>
          <p:cNvPr id="3" name="Picture 2">
            <a:extLst>
              <a:ext uri="{FF2B5EF4-FFF2-40B4-BE49-F238E27FC236}">
                <a16:creationId xmlns:a16="http://schemas.microsoft.com/office/drawing/2014/main" id="{C89FEC3D-3170-D86A-158C-A26759EF4C12}"/>
              </a:ext>
            </a:extLst>
          </p:cNvPr>
          <p:cNvPicPr>
            <a:picLocks noChangeAspect="1"/>
          </p:cNvPicPr>
          <p:nvPr/>
        </p:nvPicPr>
        <p:blipFill rotWithShape="1">
          <a:blip r:embed="rId3"/>
          <a:srcRect l="3409" t="19630" r="52054" b="52886"/>
          <a:stretch/>
        </p:blipFill>
        <p:spPr>
          <a:xfrm>
            <a:off x="347762" y="1525678"/>
            <a:ext cx="4899956" cy="1700907"/>
          </a:xfrm>
          <a:prstGeom prst="rect">
            <a:avLst/>
          </a:prstGeom>
        </p:spPr>
      </p:pic>
      <p:pic>
        <p:nvPicPr>
          <p:cNvPr id="5" name="Picture 4">
            <a:extLst>
              <a:ext uri="{FF2B5EF4-FFF2-40B4-BE49-F238E27FC236}">
                <a16:creationId xmlns:a16="http://schemas.microsoft.com/office/drawing/2014/main" id="{3ED026AC-19A0-4707-333B-EA63C9084ECA}"/>
              </a:ext>
            </a:extLst>
          </p:cNvPr>
          <p:cNvPicPr>
            <a:picLocks noChangeAspect="1"/>
          </p:cNvPicPr>
          <p:nvPr/>
        </p:nvPicPr>
        <p:blipFill rotWithShape="1">
          <a:blip r:embed="rId4"/>
          <a:srcRect l="3408" t="24762" r="53521" b="53492"/>
          <a:stretch/>
        </p:blipFill>
        <p:spPr>
          <a:xfrm>
            <a:off x="347762" y="3288473"/>
            <a:ext cx="5578585" cy="1584361"/>
          </a:xfrm>
          <a:prstGeom prst="rect">
            <a:avLst/>
          </a:prstGeom>
        </p:spPr>
      </p:pic>
      <p:grpSp>
        <p:nvGrpSpPr>
          <p:cNvPr id="7" name="Google Shape;329;p20">
            <a:extLst>
              <a:ext uri="{FF2B5EF4-FFF2-40B4-BE49-F238E27FC236}">
                <a16:creationId xmlns:a16="http://schemas.microsoft.com/office/drawing/2014/main" id="{19501F9B-E344-51DF-5BF2-102D83DE2DE3}"/>
              </a:ext>
            </a:extLst>
          </p:cNvPr>
          <p:cNvGrpSpPr/>
          <p:nvPr/>
        </p:nvGrpSpPr>
        <p:grpSpPr>
          <a:xfrm>
            <a:off x="5781619" y="335202"/>
            <a:ext cx="3177437" cy="3266805"/>
            <a:chOff x="431926" y="1304875"/>
            <a:chExt cx="2303732" cy="3416400"/>
          </a:xfrm>
        </p:grpSpPr>
        <p:sp>
          <p:nvSpPr>
            <p:cNvPr id="8" name="Google Shape;330;p20">
              <a:extLst>
                <a:ext uri="{FF2B5EF4-FFF2-40B4-BE49-F238E27FC236}">
                  <a16:creationId xmlns:a16="http://schemas.microsoft.com/office/drawing/2014/main" id="{98F017E6-D191-D208-A5D8-4714286DFB10}"/>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9" name="Google Shape;331;p20">
              <a:extLst>
                <a:ext uri="{FF2B5EF4-FFF2-40B4-BE49-F238E27FC236}">
                  <a16:creationId xmlns:a16="http://schemas.microsoft.com/office/drawing/2014/main" id="{3C3A63C3-A659-3C5D-C8F6-BE37A56F1050}"/>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11" name="TextBox 10">
            <a:extLst>
              <a:ext uri="{FF2B5EF4-FFF2-40B4-BE49-F238E27FC236}">
                <a16:creationId xmlns:a16="http://schemas.microsoft.com/office/drawing/2014/main" id="{A4BAAA1A-1A63-27B0-5C4A-2E5F9186F8A0}"/>
              </a:ext>
            </a:extLst>
          </p:cNvPr>
          <p:cNvSpPr txBox="1"/>
          <p:nvPr/>
        </p:nvSpPr>
        <p:spPr>
          <a:xfrm>
            <a:off x="2797740" y="1217570"/>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Price code</a:t>
            </a:r>
          </a:p>
        </p:txBody>
      </p:sp>
      <p:sp>
        <p:nvSpPr>
          <p:cNvPr id="2" name="TextBox 1">
            <a:extLst>
              <a:ext uri="{FF2B5EF4-FFF2-40B4-BE49-F238E27FC236}">
                <a16:creationId xmlns:a16="http://schemas.microsoft.com/office/drawing/2014/main" id="{AE3A33E4-8D45-488E-BBA2-D7C393DF79D8}"/>
              </a:ext>
            </a:extLst>
          </p:cNvPr>
          <p:cNvSpPr txBox="1"/>
          <p:nvPr/>
        </p:nvSpPr>
        <p:spPr>
          <a:xfrm>
            <a:off x="5827143" y="1009636"/>
            <a:ext cx="3005157" cy="1938992"/>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58 missing values left with the Price. Rating and price are related. Used regression model to find the most accurate values of price by excluding NA values. The regression model was created by first making the train set to train the model and the test set to verify the accuracy of the model. Then replaced the NA values with the predicted vector for NA price values based on their rate.</a:t>
            </a:r>
          </a:p>
        </p:txBody>
      </p:sp>
    </p:spTree>
    <p:extLst>
      <p:ext uri="{BB962C8B-B14F-4D97-AF65-F5344CB8AC3E}">
        <p14:creationId xmlns:p14="http://schemas.microsoft.com/office/powerpoint/2010/main" val="84602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01836"/>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47762" y="880483"/>
            <a:ext cx="5053589" cy="1413682"/>
          </a:xfrm>
          <a:prstGeom prst="rect">
            <a:avLst/>
          </a:prstGeom>
        </p:spPr>
        <p:txBody>
          <a:bodyPr spcFirstLastPara="1" wrap="square" lIns="91425" tIns="91425" rIns="91425" bIns="91425" anchor="t" anchorCtr="0">
            <a:noAutofit/>
          </a:bodyPr>
          <a:lstStyle/>
          <a:p>
            <a:pPr marL="0" indent="0">
              <a:buNone/>
            </a:pPr>
            <a:r>
              <a:rPr lang="en-US" sz="1200" dirty="0">
                <a:latin typeface="Roboto" panose="02000000000000000000" pitchFamily="2" charset="0"/>
                <a:ea typeface="Roboto" panose="02000000000000000000" pitchFamily="2" charset="0"/>
                <a:cs typeface="Roboto" panose="02000000000000000000" pitchFamily="2" charset="0"/>
                <a:sym typeface="Arial"/>
              </a:rPr>
              <a:t>11. Residual Sugar</a:t>
            </a:r>
          </a:p>
        </p:txBody>
      </p:sp>
      <p:pic>
        <p:nvPicPr>
          <p:cNvPr id="3" name="Picture 2">
            <a:extLst>
              <a:ext uri="{FF2B5EF4-FFF2-40B4-BE49-F238E27FC236}">
                <a16:creationId xmlns:a16="http://schemas.microsoft.com/office/drawing/2014/main" id="{4F7A4DD0-C6EB-BF70-8E79-9D08204EB503}"/>
              </a:ext>
            </a:extLst>
          </p:cNvPr>
          <p:cNvPicPr>
            <a:picLocks noChangeAspect="1"/>
          </p:cNvPicPr>
          <p:nvPr/>
        </p:nvPicPr>
        <p:blipFill rotWithShape="1">
          <a:blip r:embed="rId3"/>
          <a:srcRect l="3409" t="21132" r="44733" b="50000"/>
          <a:stretch/>
        </p:blipFill>
        <p:spPr>
          <a:xfrm>
            <a:off x="347762" y="2077182"/>
            <a:ext cx="5053589" cy="1582424"/>
          </a:xfrm>
          <a:prstGeom prst="rect">
            <a:avLst/>
          </a:prstGeom>
        </p:spPr>
      </p:pic>
      <p:grpSp>
        <p:nvGrpSpPr>
          <p:cNvPr id="4" name="Google Shape;329;p20">
            <a:extLst>
              <a:ext uri="{FF2B5EF4-FFF2-40B4-BE49-F238E27FC236}">
                <a16:creationId xmlns:a16="http://schemas.microsoft.com/office/drawing/2014/main" id="{F08E30C8-F3E5-ECCA-411C-D2957A60BB0E}"/>
              </a:ext>
            </a:extLst>
          </p:cNvPr>
          <p:cNvGrpSpPr/>
          <p:nvPr/>
        </p:nvGrpSpPr>
        <p:grpSpPr>
          <a:xfrm>
            <a:off x="5781619" y="327038"/>
            <a:ext cx="3177437" cy="3266805"/>
            <a:chOff x="431926" y="1304875"/>
            <a:chExt cx="2303732" cy="3416400"/>
          </a:xfrm>
        </p:grpSpPr>
        <p:sp>
          <p:nvSpPr>
            <p:cNvPr id="5" name="Google Shape;330;p20">
              <a:extLst>
                <a:ext uri="{FF2B5EF4-FFF2-40B4-BE49-F238E27FC236}">
                  <a16:creationId xmlns:a16="http://schemas.microsoft.com/office/drawing/2014/main" id="{DDC29753-8A7B-6701-44B6-9A07D81C2808}"/>
                </a:ext>
              </a:extLst>
            </p:cNvPr>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FINDINGS</a:t>
              </a:r>
              <a:endParaRPr sz="1400" b="0" i="0" u="none" strike="noStrike" cap="none" dirty="0">
                <a:solidFill>
                  <a:schemeClr val="bg1"/>
                </a:solidFill>
                <a:latin typeface="Arial"/>
                <a:ea typeface="Arial"/>
                <a:cs typeface="Arial"/>
                <a:sym typeface="Arial"/>
              </a:endParaRPr>
            </a:p>
          </p:txBody>
        </p:sp>
        <p:sp>
          <p:nvSpPr>
            <p:cNvPr id="7" name="Google Shape;331;p20">
              <a:extLst>
                <a:ext uri="{FF2B5EF4-FFF2-40B4-BE49-F238E27FC236}">
                  <a16:creationId xmlns:a16="http://schemas.microsoft.com/office/drawing/2014/main" id="{2BEA38CA-16D5-7224-3874-13A30ACA9E75}"/>
                </a:ext>
              </a:extLst>
            </p:cNvPr>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grpSp>
      <p:sp>
        <p:nvSpPr>
          <p:cNvPr id="9" name="TextBox 8">
            <a:extLst>
              <a:ext uri="{FF2B5EF4-FFF2-40B4-BE49-F238E27FC236}">
                <a16:creationId xmlns:a16="http://schemas.microsoft.com/office/drawing/2014/main" id="{597AEAA2-DC5A-0DB7-3DE1-B11D189FC27E}"/>
              </a:ext>
            </a:extLst>
          </p:cNvPr>
          <p:cNvSpPr txBox="1"/>
          <p:nvPr/>
        </p:nvSpPr>
        <p:spPr>
          <a:xfrm>
            <a:off x="311700" y="3659606"/>
            <a:ext cx="4572000" cy="246221"/>
          </a:xfrm>
          <a:prstGeom prst="rect">
            <a:avLst/>
          </a:prstGeom>
          <a:noFill/>
        </p:spPr>
        <p:txBody>
          <a:bodyPr wrap="square">
            <a:spAutoFit/>
          </a:bodyPr>
          <a:lstStyle/>
          <a:p>
            <a:r>
              <a:rPr lang="en-US" sz="1000" i="1" dirty="0">
                <a:solidFill>
                  <a:srgbClr val="FF0000"/>
                </a:solidFill>
                <a:latin typeface="Roboto" panose="02000000000000000000" pitchFamily="2" charset="0"/>
                <a:ea typeface="Roboto" panose="02000000000000000000" pitchFamily="2" charset="0"/>
                <a:cs typeface="Roboto" panose="02000000000000000000" pitchFamily="2" charset="0"/>
              </a:rPr>
              <a:t>#Treating Residual Sugar code</a:t>
            </a:r>
          </a:p>
        </p:txBody>
      </p:sp>
      <p:sp>
        <p:nvSpPr>
          <p:cNvPr id="2" name="TextBox 1">
            <a:extLst>
              <a:ext uri="{FF2B5EF4-FFF2-40B4-BE49-F238E27FC236}">
                <a16:creationId xmlns:a16="http://schemas.microsoft.com/office/drawing/2014/main" id="{96C3CDA4-63C9-F3A3-C48D-A959F92DE24F}"/>
              </a:ext>
            </a:extLst>
          </p:cNvPr>
          <p:cNvSpPr txBox="1"/>
          <p:nvPr/>
        </p:nvSpPr>
        <p:spPr>
          <a:xfrm>
            <a:off x="5791201" y="982133"/>
            <a:ext cx="3077042" cy="2123658"/>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There were 18 missing values left with the Residual sugar. Rating and the residual sugar are related. Used regression model to find the most accurate values of residual sugar by excluding NA values. The regression model was created by first making the train set to train the model and the test set to verify the accuracy of the model. Then replaced the NA values with the predicted vector for NA residual sugar values based on their rate.</a:t>
            </a:r>
          </a:p>
        </p:txBody>
      </p:sp>
    </p:spTree>
    <p:extLst>
      <p:ext uri="{BB962C8B-B14F-4D97-AF65-F5344CB8AC3E}">
        <p14:creationId xmlns:p14="http://schemas.microsoft.com/office/powerpoint/2010/main" val="1063864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14" name="Google Shape;314;p19"/>
          <p:cNvGrpSpPr/>
          <p:nvPr/>
        </p:nvGrpSpPr>
        <p:grpSpPr>
          <a:xfrm>
            <a:off x="431922" y="1304875"/>
            <a:ext cx="5539934" cy="3416400"/>
            <a:chOff x="431925" y="1304875"/>
            <a:chExt cx="2628925" cy="3416400"/>
          </a:xfrm>
        </p:grpSpPr>
        <p:sp>
          <p:nvSpPr>
            <p:cNvPr id="315" name="Google Shape;315;p19"/>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9"/>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 name="Google Shape;317;p19"/>
          <p:cNvSpPr txBox="1">
            <a:spLocks noGrp="1"/>
          </p:cNvSpPr>
          <p:nvPr>
            <p:ph type="body" idx="4294967295"/>
          </p:nvPr>
        </p:nvSpPr>
        <p:spPr>
          <a:xfrm>
            <a:off x="506425" y="1304875"/>
            <a:ext cx="49083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Objectives Achieved</a:t>
            </a:r>
            <a:endParaRPr>
              <a:solidFill>
                <a:schemeClr val="lt1"/>
              </a:solidFill>
            </a:endParaRPr>
          </a:p>
        </p:txBody>
      </p:sp>
      <p:sp>
        <p:nvSpPr>
          <p:cNvPr id="318" name="Google Shape;318;p19"/>
          <p:cNvSpPr txBox="1">
            <a:spLocks noGrp="1"/>
          </p:cNvSpPr>
          <p:nvPr>
            <p:ph type="body" idx="4294967295"/>
          </p:nvPr>
        </p:nvSpPr>
        <p:spPr>
          <a:xfrm>
            <a:off x="508325" y="1850300"/>
            <a:ext cx="5328000" cy="279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800"/>
              <a:buNone/>
            </a:pPr>
            <a:r>
              <a:rPr lang="en-US" sz="1200">
                <a:solidFill>
                  <a:srgbClr val="666666"/>
                </a:solidFill>
                <a:latin typeface="Arial"/>
                <a:ea typeface="Arial"/>
                <a:cs typeface="Arial"/>
                <a:sym typeface="Arial"/>
              </a:rPr>
              <a:t>Historical data was analyzed and prediction models were built for future outcomes of an actions takes in a business processes. </a:t>
            </a:r>
            <a:endParaRPr sz="1200">
              <a:solidFill>
                <a:srgbClr val="666666"/>
              </a:solidFill>
              <a:latin typeface="Arial"/>
              <a:ea typeface="Arial"/>
              <a:cs typeface="Arial"/>
              <a:sym typeface="Arial"/>
            </a:endParaRPr>
          </a:p>
          <a:p>
            <a:pPr marL="457200" lvl="0" indent="-304800" algn="l" rtl="0">
              <a:lnSpc>
                <a:spcPct val="115000"/>
              </a:lnSpc>
              <a:spcBef>
                <a:spcPts val="1600"/>
              </a:spcBef>
              <a:spcAft>
                <a:spcPts val="0"/>
              </a:spcAft>
              <a:buClr>
                <a:srgbClr val="666666"/>
              </a:buClr>
              <a:buSzPts val="1200"/>
              <a:buFont typeface="Arial"/>
              <a:buChar char="-"/>
            </a:pPr>
            <a:r>
              <a:rPr lang="en-US" sz="1200">
                <a:solidFill>
                  <a:srgbClr val="666666"/>
                </a:solidFill>
                <a:latin typeface="Arial"/>
                <a:ea typeface="Arial"/>
                <a:cs typeface="Arial"/>
                <a:sym typeface="Arial"/>
              </a:rPr>
              <a:t>Wine shop can set the price for a bottle of the wine based on its rating. </a:t>
            </a:r>
            <a:endParaRPr sz="1200">
              <a:solidFill>
                <a:srgbClr val="666666"/>
              </a:solidFill>
              <a:latin typeface="Arial"/>
              <a:ea typeface="Arial"/>
              <a:cs typeface="Arial"/>
              <a:sym typeface="Arial"/>
            </a:endParaRPr>
          </a:p>
          <a:p>
            <a:pPr marL="457200" lvl="0" indent="-304800" algn="l" rtl="0">
              <a:lnSpc>
                <a:spcPct val="115000"/>
              </a:lnSpc>
              <a:spcBef>
                <a:spcPts val="0"/>
              </a:spcBef>
              <a:spcAft>
                <a:spcPts val="0"/>
              </a:spcAft>
              <a:buClr>
                <a:srgbClr val="666666"/>
              </a:buClr>
              <a:buSzPts val="1200"/>
              <a:buFont typeface="Arial"/>
              <a:buChar char="-"/>
            </a:pPr>
            <a:r>
              <a:rPr lang="en-US" sz="1200">
                <a:solidFill>
                  <a:srgbClr val="666666"/>
                </a:solidFill>
                <a:latin typeface="Arial"/>
                <a:ea typeface="Arial"/>
                <a:cs typeface="Arial"/>
                <a:sym typeface="Arial"/>
              </a:rPr>
              <a:t>Wine shop able to predict the residual sugar level based on rating. </a:t>
            </a:r>
            <a:endParaRPr sz="1200">
              <a:solidFill>
                <a:srgbClr val="666666"/>
              </a:solidFill>
              <a:latin typeface="Arial"/>
              <a:ea typeface="Arial"/>
              <a:cs typeface="Arial"/>
              <a:sym typeface="Arial"/>
            </a:endParaRPr>
          </a:p>
          <a:p>
            <a:pPr marL="457200" lvl="0" indent="-304800" algn="l" rtl="0">
              <a:lnSpc>
                <a:spcPct val="115000"/>
              </a:lnSpc>
              <a:spcBef>
                <a:spcPts val="0"/>
              </a:spcBef>
              <a:spcAft>
                <a:spcPts val="0"/>
              </a:spcAft>
              <a:buClr>
                <a:srgbClr val="666666"/>
              </a:buClr>
              <a:buSzPts val="1200"/>
              <a:buFont typeface="Arial"/>
              <a:buChar char="-"/>
            </a:pPr>
            <a:r>
              <a:rPr lang="en-US" sz="1200">
                <a:solidFill>
                  <a:srgbClr val="666666"/>
                </a:solidFill>
                <a:latin typeface="Arial"/>
                <a:ea typeface="Arial"/>
                <a:cs typeface="Arial"/>
                <a:sym typeface="Arial"/>
              </a:rPr>
              <a:t>Wine shop can predict alcohol percentage of wine based on its density.</a:t>
            </a:r>
            <a:endParaRPr sz="1200">
              <a:solidFill>
                <a:srgbClr val="666666"/>
              </a:solidFill>
              <a:latin typeface="Arial"/>
              <a:ea typeface="Arial"/>
              <a:cs typeface="Arial"/>
              <a:sym typeface="Arial"/>
            </a:endParaRPr>
          </a:p>
        </p:txBody>
      </p:sp>
      <p:grpSp>
        <p:nvGrpSpPr>
          <p:cNvPr id="319" name="Google Shape;319;p19"/>
          <p:cNvGrpSpPr/>
          <p:nvPr/>
        </p:nvGrpSpPr>
        <p:grpSpPr>
          <a:xfrm>
            <a:off x="6212550" y="1304875"/>
            <a:ext cx="2632500" cy="3416400"/>
            <a:chOff x="6212550" y="1304875"/>
            <a:chExt cx="2632500" cy="3416400"/>
          </a:xfrm>
        </p:grpSpPr>
        <p:sp>
          <p:nvSpPr>
            <p:cNvPr id="320" name="Google Shape;320;p19"/>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9"/>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2" name="Google Shape;322;p19"/>
          <p:cNvSpPr txBox="1">
            <a:spLocks noGrp="1"/>
          </p:cNvSpPr>
          <p:nvPr>
            <p:ph type="body" idx="4294967295"/>
          </p:nvPr>
        </p:nvSpPr>
        <p:spPr>
          <a:xfrm>
            <a:off x="6272475" y="1304875"/>
            <a:ext cx="24945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Model</a:t>
            </a:r>
            <a:endParaRPr>
              <a:solidFill>
                <a:schemeClr val="lt1"/>
              </a:solidFill>
            </a:endParaRPr>
          </a:p>
        </p:txBody>
      </p:sp>
      <p:sp>
        <p:nvSpPr>
          <p:cNvPr id="323" name="Google Shape;323;p19"/>
          <p:cNvSpPr txBox="1">
            <a:spLocks noGrp="1"/>
          </p:cNvSpPr>
          <p:nvPr>
            <p:ph type="body" idx="4294967295"/>
          </p:nvPr>
        </p:nvSpPr>
        <p:spPr>
          <a:xfrm>
            <a:off x="6286400" y="1850300"/>
            <a:ext cx="2478600" cy="279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sz="1400"/>
              <a:t>Two polynomials models to predict the price and the residual sugar</a:t>
            </a:r>
            <a:endParaRPr sz="1400"/>
          </a:p>
          <a:p>
            <a:pPr marL="457200" lvl="0" indent="-317500" algn="l" rtl="0">
              <a:lnSpc>
                <a:spcPct val="100000"/>
              </a:lnSpc>
              <a:spcBef>
                <a:spcPts val="0"/>
              </a:spcBef>
              <a:spcAft>
                <a:spcPts val="0"/>
              </a:spcAft>
              <a:buSzPts val="1400"/>
              <a:buChar char="-"/>
            </a:pPr>
            <a:r>
              <a:rPr lang="en-US" sz="1400"/>
              <a:t>One logarithmic</a:t>
            </a:r>
            <a:r>
              <a:rPr lang="en-US" sz="1100"/>
              <a:t> </a:t>
            </a:r>
            <a:r>
              <a:rPr lang="en-US" sz="1400"/>
              <a:t>regression model.</a:t>
            </a:r>
            <a:endParaRPr sz="1400"/>
          </a:p>
          <a:p>
            <a:pPr marL="228600" lvl="0" indent="0" algn="l" rtl="0">
              <a:lnSpc>
                <a:spcPct val="100000"/>
              </a:lnSpc>
              <a:spcBef>
                <a:spcPts val="0"/>
              </a:spcBef>
              <a:spcAft>
                <a:spcPts val="0"/>
              </a:spcAft>
              <a:buSzPts val="1400"/>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29" name="Google Shape;329;p20"/>
          <p:cNvGrpSpPr/>
          <p:nvPr/>
        </p:nvGrpSpPr>
        <p:grpSpPr>
          <a:xfrm>
            <a:off x="395575" y="1082850"/>
            <a:ext cx="3564565" cy="3416400"/>
            <a:chOff x="431926" y="1304875"/>
            <a:chExt cx="2303732" cy="3416400"/>
          </a:xfrm>
        </p:grpSpPr>
        <p:sp>
          <p:nvSpPr>
            <p:cNvPr id="330" name="Google Shape;330;p20"/>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0"/>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The price of wine and rating have kind of linear relationship. We can create polynomial regression for that to make it more accuracy.</a:t>
              </a:r>
              <a:endParaRPr/>
            </a:p>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Outliers were deleted to calculate correct coefficients for the polynomial regression model.</a:t>
              </a:r>
              <a:endParaRPr/>
            </a:p>
            <a:p>
              <a:pPr marL="0" marR="0" lvl="0" indent="0" algn="l" rtl="0">
                <a:lnSpc>
                  <a:spcPct val="100000"/>
                </a:lnSpc>
                <a:spcBef>
                  <a:spcPts val="0"/>
                </a:spcBef>
                <a:spcAft>
                  <a:spcPts val="0"/>
                </a:spcAft>
                <a:buClr>
                  <a:srgbClr val="000000"/>
                </a:buClr>
                <a:buSzPts val="1100"/>
                <a:buFont typeface="Arial"/>
                <a:buNone/>
              </a:pPr>
              <a:endParaRPr sz="1100"/>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332" name="Google Shape;332;p20"/>
          <p:cNvSpPr txBox="1">
            <a:spLocks noGrp="1"/>
          </p:cNvSpPr>
          <p:nvPr>
            <p:ph type="body" idx="1"/>
          </p:nvPr>
        </p:nvSpPr>
        <p:spPr>
          <a:xfrm>
            <a:off x="395524" y="1082850"/>
            <a:ext cx="83700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Visual Artifacts                                              </a:t>
            </a:r>
            <a:endParaRPr>
              <a:solidFill>
                <a:schemeClr val="lt1"/>
              </a:solidFill>
            </a:endParaRPr>
          </a:p>
        </p:txBody>
      </p:sp>
      <p:pic>
        <p:nvPicPr>
          <p:cNvPr id="333" name="Google Shape;333;p20"/>
          <p:cNvPicPr preferRelativeResize="0"/>
          <p:nvPr/>
        </p:nvPicPr>
        <p:blipFill rotWithShape="1">
          <a:blip r:embed="rId3">
            <a:alphaModFix/>
          </a:blip>
          <a:srcRect l="-18010" t="4940" r="18009" b="-4939"/>
          <a:stretch/>
        </p:blipFill>
        <p:spPr>
          <a:xfrm>
            <a:off x="3760214" y="1544250"/>
            <a:ext cx="4879061" cy="3036737"/>
          </a:xfrm>
          <a:prstGeom prst="rect">
            <a:avLst/>
          </a:prstGeom>
          <a:noFill/>
          <a:ln>
            <a:noFill/>
          </a:ln>
        </p:spPr>
      </p:pic>
      <p:sp>
        <p:nvSpPr>
          <p:cNvPr id="334" name="Google Shape;334;p20"/>
          <p:cNvSpPr txBox="1"/>
          <p:nvPr/>
        </p:nvSpPr>
        <p:spPr>
          <a:xfrm>
            <a:off x="4918475" y="1080925"/>
            <a:ext cx="403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Roboto"/>
                <a:ea typeface="Roboto"/>
                <a:cs typeface="Roboto"/>
                <a:sym typeface="Roboto"/>
              </a:rPr>
              <a:t>Polynomial regression model for Price &amp; Rating</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bcb81784b2_0_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40" name="Google Shape;340;g1bcb81784b2_0_26"/>
          <p:cNvGrpSpPr/>
          <p:nvPr/>
        </p:nvGrpSpPr>
        <p:grpSpPr>
          <a:xfrm>
            <a:off x="395575" y="1082850"/>
            <a:ext cx="3564565" cy="3416400"/>
            <a:chOff x="431926" y="1304875"/>
            <a:chExt cx="2303732" cy="3416400"/>
          </a:xfrm>
        </p:grpSpPr>
        <p:sp>
          <p:nvSpPr>
            <p:cNvPr id="341" name="Google Shape;341;g1bcb81784b2_0_26"/>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1bcb81784b2_0_26"/>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dirty="0"/>
                <a:t>The model for predicting price based on input rating shows us accuracy within 96.66%. It’s a good positive prediction accuracy. With this model were treated 58 missing values in the price column.</a:t>
              </a:r>
              <a:endParaRPr dirty="0"/>
            </a:p>
            <a:p>
              <a:pPr marL="0" lvl="0" indent="0" algn="l" rtl="0">
                <a:spcBef>
                  <a:spcPts val="0"/>
                </a:spcBef>
                <a:spcAft>
                  <a:spcPts val="0"/>
                </a:spcAft>
                <a:buClr>
                  <a:srgbClr val="000000"/>
                </a:buClr>
                <a:buSzPts val="1100"/>
                <a:buFont typeface="Arial"/>
                <a:buNone/>
              </a:pPr>
              <a:endParaRPr dirty="0"/>
            </a:p>
          </p:txBody>
        </p:sp>
      </p:grpSp>
      <p:sp>
        <p:nvSpPr>
          <p:cNvPr id="343" name="Google Shape;343;g1bcb81784b2_0_26"/>
          <p:cNvSpPr txBox="1">
            <a:spLocks noGrp="1"/>
          </p:cNvSpPr>
          <p:nvPr>
            <p:ph type="body" idx="1"/>
          </p:nvPr>
        </p:nvSpPr>
        <p:spPr>
          <a:xfrm>
            <a:off x="395526" y="1082850"/>
            <a:ext cx="35646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Findings </a:t>
            </a:r>
            <a:endParaRPr>
              <a:solidFill>
                <a:schemeClr val="lt1"/>
              </a:solidFill>
            </a:endParaRPr>
          </a:p>
        </p:txBody>
      </p:sp>
      <p:pic>
        <p:nvPicPr>
          <p:cNvPr id="344" name="Google Shape;344;g1bcb81784b2_0_26"/>
          <p:cNvPicPr preferRelativeResize="0"/>
          <p:nvPr/>
        </p:nvPicPr>
        <p:blipFill rotWithShape="1">
          <a:blip r:embed="rId3">
            <a:alphaModFix/>
          </a:blip>
          <a:srcRect r="60278"/>
          <a:stretch/>
        </p:blipFill>
        <p:spPr>
          <a:xfrm>
            <a:off x="4189825" y="1641750"/>
            <a:ext cx="3611149" cy="2857500"/>
          </a:xfrm>
          <a:prstGeom prst="rect">
            <a:avLst/>
          </a:prstGeom>
          <a:noFill/>
          <a:ln>
            <a:noFill/>
          </a:ln>
        </p:spPr>
      </p:pic>
      <p:sp>
        <p:nvSpPr>
          <p:cNvPr id="345" name="Google Shape;345;g1bcb81784b2_0_26"/>
          <p:cNvSpPr txBox="1"/>
          <p:nvPr/>
        </p:nvSpPr>
        <p:spPr>
          <a:xfrm>
            <a:off x="4189825" y="1129675"/>
            <a:ext cx="498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Roboto"/>
                <a:ea typeface="Roboto"/>
                <a:cs typeface="Roboto"/>
                <a:sym typeface="Roboto"/>
              </a:rPr>
              <a:t>Model summary</a:t>
            </a:r>
            <a:endParaRPr b="1">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bcb81784b2_0_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51" name="Google Shape;351;g1bcb81784b2_0_3"/>
          <p:cNvGrpSpPr/>
          <p:nvPr/>
        </p:nvGrpSpPr>
        <p:grpSpPr>
          <a:xfrm>
            <a:off x="395575" y="1082850"/>
            <a:ext cx="3564565" cy="3416400"/>
            <a:chOff x="431926" y="1304875"/>
            <a:chExt cx="2303732" cy="3416400"/>
          </a:xfrm>
        </p:grpSpPr>
        <p:sp>
          <p:nvSpPr>
            <p:cNvPr id="352" name="Google Shape;352;g1bcb81784b2_0_3"/>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1bcb81784b2_0_3"/>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The residual sugar of wine and rating have kind of some relationship.For sure we need the polynomial regression for that to make predictions more accurate.</a:t>
              </a:r>
              <a:endParaRPr/>
            </a:p>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Outliers were deleted to calculate correct coefficients for the polynomial regression model.</a:t>
              </a:r>
              <a:endParaRPr/>
            </a:p>
            <a:p>
              <a:pPr marL="0" marR="0" lvl="0" indent="0" algn="l" rtl="0">
                <a:lnSpc>
                  <a:spcPct val="100000"/>
                </a:lnSpc>
                <a:spcBef>
                  <a:spcPts val="0"/>
                </a:spcBef>
                <a:spcAft>
                  <a:spcPts val="0"/>
                </a:spcAft>
                <a:buClr>
                  <a:srgbClr val="000000"/>
                </a:buClr>
                <a:buSzPts val="1100"/>
                <a:buFont typeface="Arial"/>
                <a:buNone/>
              </a:pPr>
              <a:endParaRPr sz="1100"/>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354" name="Google Shape;354;g1bcb81784b2_0_3"/>
          <p:cNvSpPr txBox="1">
            <a:spLocks noGrp="1"/>
          </p:cNvSpPr>
          <p:nvPr>
            <p:ph type="body" idx="1"/>
          </p:nvPr>
        </p:nvSpPr>
        <p:spPr>
          <a:xfrm>
            <a:off x="395524" y="1082850"/>
            <a:ext cx="83700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Visual Artifacts                                              </a:t>
            </a:r>
            <a:endParaRPr>
              <a:solidFill>
                <a:schemeClr val="lt1"/>
              </a:solidFill>
            </a:endParaRPr>
          </a:p>
        </p:txBody>
      </p:sp>
      <p:sp>
        <p:nvSpPr>
          <p:cNvPr id="355" name="Google Shape;355;g1bcb81784b2_0_3"/>
          <p:cNvSpPr txBox="1"/>
          <p:nvPr/>
        </p:nvSpPr>
        <p:spPr>
          <a:xfrm>
            <a:off x="4918475" y="1080925"/>
            <a:ext cx="403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Roboto"/>
                <a:ea typeface="Roboto"/>
                <a:cs typeface="Roboto"/>
                <a:sym typeface="Roboto"/>
              </a:rPr>
              <a:t>Polynomial regression model for Sugar &amp; Rating</a:t>
            </a:r>
            <a:endParaRPr>
              <a:latin typeface="Roboto"/>
              <a:ea typeface="Roboto"/>
              <a:cs typeface="Roboto"/>
              <a:sym typeface="Roboto"/>
            </a:endParaRPr>
          </a:p>
        </p:txBody>
      </p:sp>
      <p:pic>
        <p:nvPicPr>
          <p:cNvPr id="356" name="Google Shape;356;g1bcb81784b2_0_3"/>
          <p:cNvPicPr preferRelativeResize="0"/>
          <p:nvPr/>
        </p:nvPicPr>
        <p:blipFill>
          <a:blip r:embed="rId3">
            <a:alphaModFix/>
          </a:blip>
          <a:stretch>
            <a:fillRect/>
          </a:stretch>
        </p:blipFill>
        <p:spPr>
          <a:xfrm>
            <a:off x="4079214" y="1481125"/>
            <a:ext cx="4879061" cy="30367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bcb81784b2_0_3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62" name="Google Shape;362;g1bcb81784b2_0_36"/>
          <p:cNvGrpSpPr/>
          <p:nvPr/>
        </p:nvGrpSpPr>
        <p:grpSpPr>
          <a:xfrm>
            <a:off x="395575" y="1082850"/>
            <a:ext cx="3564565" cy="3416400"/>
            <a:chOff x="431926" y="1304875"/>
            <a:chExt cx="2303732" cy="3416400"/>
          </a:xfrm>
        </p:grpSpPr>
        <p:sp>
          <p:nvSpPr>
            <p:cNvPr id="363" name="Google Shape;363;g1bcb81784b2_0_36"/>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1bcb81784b2_0_36"/>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t>The model for predicting residual sugar based on input rating shows us accuracy within 98.38%. It’s a great positive prediction accuracy. With this model were treated 18 missing values in the residual sugar column.</a:t>
              </a:r>
              <a:endParaRPr/>
            </a:p>
            <a:p>
              <a:pPr marL="0" lvl="0" indent="0" algn="l" rtl="0">
                <a:spcBef>
                  <a:spcPts val="0"/>
                </a:spcBef>
                <a:spcAft>
                  <a:spcPts val="0"/>
                </a:spcAft>
                <a:buClr>
                  <a:srgbClr val="000000"/>
                </a:buClr>
                <a:buSzPts val="1100"/>
                <a:buFont typeface="Arial"/>
                <a:buNone/>
              </a:pPr>
              <a:endParaRPr/>
            </a:p>
          </p:txBody>
        </p:sp>
      </p:grpSp>
      <p:sp>
        <p:nvSpPr>
          <p:cNvPr id="365" name="Google Shape;365;g1bcb81784b2_0_36"/>
          <p:cNvSpPr txBox="1">
            <a:spLocks noGrp="1"/>
          </p:cNvSpPr>
          <p:nvPr>
            <p:ph type="body" idx="1"/>
          </p:nvPr>
        </p:nvSpPr>
        <p:spPr>
          <a:xfrm>
            <a:off x="395526" y="1082850"/>
            <a:ext cx="35646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Findings </a:t>
            </a:r>
            <a:endParaRPr>
              <a:solidFill>
                <a:schemeClr val="lt1"/>
              </a:solidFill>
            </a:endParaRPr>
          </a:p>
        </p:txBody>
      </p:sp>
      <p:sp>
        <p:nvSpPr>
          <p:cNvPr id="366" name="Google Shape;366;g1bcb81784b2_0_36"/>
          <p:cNvSpPr txBox="1"/>
          <p:nvPr/>
        </p:nvSpPr>
        <p:spPr>
          <a:xfrm>
            <a:off x="4189825" y="1129675"/>
            <a:ext cx="498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Roboto"/>
                <a:ea typeface="Roboto"/>
                <a:cs typeface="Roboto"/>
                <a:sym typeface="Roboto"/>
              </a:rPr>
              <a:t>Model summary</a:t>
            </a:r>
            <a:endParaRPr b="1">
              <a:latin typeface="Roboto"/>
              <a:ea typeface="Roboto"/>
              <a:cs typeface="Roboto"/>
              <a:sym typeface="Roboto"/>
            </a:endParaRPr>
          </a:p>
        </p:txBody>
      </p:sp>
      <p:pic>
        <p:nvPicPr>
          <p:cNvPr id="367" name="Google Shape;367;g1bcb81784b2_0_36"/>
          <p:cNvPicPr preferRelativeResize="0"/>
          <p:nvPr/>
        </p:nvPicPr>
        <p:blipFill>
          <a:blip r:embed="rId3">
            <a:alphaModFix/>
          </a:blip>
          <a:stretch>
            <a:fillRect/>
          </a:stretch>
        </p:blipFill>
        <p:spPr>
          <a:xfrm>
            <a:off x="4112539" y="1682275"/>
            <a:ext cx="4879061" cy="27265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bcb81784b2_0_1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73" name="Google Shape;373;g1bcb81784b2_0_14"/>
          <p:cNvGrpSpPr/>
          <p:nvPr/>
        </p:nvGrpSpPr>
        <p:grpSpPr>
          <a:xfrm>
            <a:off x="395575" y="1082850"/>
            <a:ext cx="3564565" cy="3416400"/>
            <a:chOff x="431926" y="1304875"/>
            <a:chExt cx="2303732" cy="3416400"/>
          </a:xfrm>
        </p:grpSpPr>
        <p:sp>
          <p:nvSpPr>
            <p:cNvPr id="374" name="Google Shape;374;g1bcb81784b2_0_14"/>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1bcb81784b2_0_14"/>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The alcohol percentage of wine and density have logarithmic relationship. Logarithmic regression used for that to make predictions more accurate.</a:t>
              </a:r>
              <a:endParaRPr/>
            </a:p>
            <a:p>
              <a:pPr marL="285750" lvl="0" indent="-285750" algn="l" rtl="0">
                <a:spcBef>
                  <a:spcPts val="0"/>
                </a:spcBef>
                <a:spcAft>
                  <a:spcPts val="0"/>
                </a:spcAft>
                <a:buSzPts val="1400"/>
                <a:buFont typeface="Noto Sans Symbols"/>
                <a:buChar char="⮚"/>
              </a:pPr>
              <a:r>
                <a:rPr lang="en-US">
                  <a:latin typeface="Roboto"/>
                  <a:ea typeface="Roboto"/>
                  <a:cs typeface="Roboto"/>
                  <a:sym typeface="Roboto"/>
                </a:rPr>
                <a:t>The density was logged.</a:t>
              </a:r>
              <a:endParaRPr/>
            </a:p>
            <a:p>
              <a:pPr marL="0" marR="0" lvl="0" indent="0" algn="l" rtl="0">
                <a:lnSpc>
                  <a:spcPct val="100000"/>
                </a:lnSpc>
                <a:spcBef>
                  <a:spcPts val="0"/>
                </a:spcBef>
                <a:spcAft>
                  <a:spcPts val="0"/>
                </a:spcAft>
                <a:buClr>
                  <a:srgbClr val="000000"/>
                </a:buClr>
                <a:buSzPts val="1100"/>
                <a:buFont typeface="Arial"/>
                <a:buNone/>
              </a:pPr>
              <a:endParaRPr sz="1100"/>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376" name="Google Shape;376;g1bcb81784b2_0_14"/>
          <p:cNvSpPr txBox="1">
            <a:spLocks noGrp="1"/>
          </p:cNvSpPr>
          <p:nvPr>
            <p:ph type="body" idx="1"/>
          </p:nvPr>
        </p:nvSpPr>
        <p:spPr>
          <a:xfrm>
            <a:off x="395524" y="1082850"/>
            <a:ext cx="83700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Visual Artifacts                                              </a:t>
            </a:r>
            <a:endParaRPr>
              <a:solidFill>
                <a:schemeClr val="lt1"/>
              </a:solidFill>
            </a:endParaRPr>
          </a:p>
        </p:txBody>
      </p:sp>
      <p:sp>
        <p:nvSpPr>
          <p:cNvPr id="377" name="Google Shape;377;g1bcb81784b2_0_14"/>
          <p:cNvSpPr txBox="1"/>
          <p:nvPr/>
        </p:nvSpPr>
        <p:spPr>
          <a:xfrm>
            <a:off x="4907750" y="928650"/>
            <a:ext cx="4039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Roboto"/>
                <a:ea typeface="Roboto"/>
                <a:cs typeface="Roboto"/>
                <a:sym typeface="Roboto"/>
              </a:rPr>
              <a:t>Logarithmic regression model for Alcohol Percentage &amp; Density</a:t>
            </a:r>
            <a:endParaRPr>
              <a:latin typeface="Roboto"/>
              <a:ea typeface="Roboto"/>
              <a:cs typeface="Roboto"/>
              <a:sym typeface="Roboto"/>
            </a:endParaRPr>
          </a:p>
        </p:txBody>
      </p:sp>
      <p:pic>
        <p:nvPicPr>
          <p:cNvPr id="378" name="Google Shape;378;g1bcb81784b2_0_14"/>
          <p:cNvPicPr preferRelativeResize="0"/>
          <p:nvPr/>
        </p:nvPicPr>
        <p:blipFill rotWithShape="1">
          <a:blip r:embed="rId3">
            <a:alphaModFix/>
          </a:blip>
          <a:srcRect t="2820" b="-2820"/>
          <a:stretch/>
        </p:blipFill>
        <p:spPr>
          <a:xfrm>
            <a:off x="4166114" y="1544250"/>
            <a:ext cx="4879061" cy="30367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ANALYTICAL OBJECTIVES</a:t>
            </a:r>
            <a:endParaRPr dirty="0"/>
          </a:p>
        </p:txBody>
      </p:sp>
      <p:grpSp>
        <p:nvGrpSpPr>
          <p:cNvPr id="98" name="Google Shape;98;p15"/>
          <p:cNvGrpSpPr/>
          <p:nvPr/>
        </p:nvGrpSpPr>
        <p:grpSpPr>
          <a:xfrm>
            <a:off x="431923" y="1304875"/>
            <a:ext cx="4654908" cy="3685266"/>
            <a:chOff x="431925" y="1304875"/>
            <a:chExt cx="2628925" cy="3416400"/>
          </a:xfrm>
        </p:grpSpPr>
        <p:sp>
          <p:nvSpPr>
            <p:cNvPr id="99" name="Google Shape;99;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5"/>
          <p:cNvSpPr txBox="1">
            <a:spLocks noGrp="1"/>
          </p:cNvSpPr>
          <p:nvPr>
            <p:ph type="body" idx="4294967295"/>
          </p:nvPr>
        </p:nvSpPr>
        <p:spPr>
          <a:xfrm>
            <a:off x="506425" y="1304875"/>
            <a:ext cx="49083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Descriptive Statistical </a:t>
            </a:r>
            <a:endParaRPr dirty="0">
              <a:solidFill>
                <a:schemeClr val="lt1"/>
              </a:solidFill>
            </a:endParaRPr>
          </a:p>
        </p:txBody>
      </p:sp>
      <p:sp>
        <p:nvSpPr>
          <p:cNvPr id="102" name="Google Shape;102;p15"/>
          <p:cNvSpPr txBox="1">
            <a:spLocks noGrp="1"/>
          </p:cNvSpPr>
          <p:nvPr>
            <p:ph type="body" idx="4294967295"/>
          </p:nvPr>
        </p:nvSpPr>
        <p:spPr>
          <a:xfrm>
            <a:off x="506425" y="1652067"/>
            <a:ext cx="4449777" cy="3242662"/>
          </a:xfrm>
          <a:prstGeom prst="rect">
            <a:avLst/>
          </a:prstGeom>
        </p:spPr>
        <p:txBody>
          <a:bodyPr spcFirstLastPara="1" wrap="square" lIns="91425" tIns="91425" rIns="91425" bIns="91425" anchor="t" anchorCtr="0">
            <a:noAutofit/>
          </a:bodyPr>
          <a:lstStyle/>
          <a:p>
            <a:pPr marL="228600" lvl="0" indent="-228600" algn="l" rtl="0">
              <a:spcBef>
                <a:spcPts val="1200"/>
              </a:spcBef>
              <a:spcAft>
                <a:spcPts val="1600"/>
              </a:spcAft>
              <a:buSzPct val="120000"/>
              <a:buFont typeface="+mj-lt"/>
              <a:buAutoNum type="arabicPeriod"/>
            </a:pPr>
            <a:r>
              <a:rPr lang="en-US" sz="1100" dirty="0"/>
              <a:t>Analyze how the age of the wine and price are related.</a:t>
            </a:r>
          </a:p>
          <a:p>
            <a:pPr marL="228600" lvl="0" indent="-228600" algn="l" rtl="0">
              <a:spcBef>
                <a:spcPts val="1200"/>
              </a:spcBef>
              <a:spcAft>
                <a:spcPts val="1600"/>
              </a:spcAft>
              <a:buSzPct val="120000"/>
              <a:buFont typeface="+mj-lt"/>
              <a:buAutoNum type="arabicPeriod"/>
            </a:pPr>
            <a:r>
              <a:rPr lang="en-US" sz="1100" dirty="0"/>
              <a:t>Understand how the rating of the wine is related to the residual sugar content.</a:t>
            </a:r>
          </a:p>
          <a:p>
            <a:pPr marL="228600" lvl="0" indent="-228600" algn="l" rtl="0">
              <a:spcBef>
                <a:spcPts val="1200"/>
              </a:spcBef>
              <a:spcAft>
                <a:spcPts val="1600"/>
              </a:spcAft>
              <a:buSzPct val="120000"/>
              <a:buFont typeface="+mj-lt"/>
              <a:buAutoNum type="arabicPeriod"/>
            </a:pPr>
            <a:r>
              <a:rPr lang="en-US" sz="1100" dirty="0"/>
              <a:t>Categorizing the inventory by price</a:t>
            </a:r>
          </a:p>
          <a:p>
            <a:pPr marL="228600" lvl="0" indent="-228600" algn="l" rtl="0">
              <a:spcBef>
                <a:spcPts val="1200"/>
              </a:spcBef>
              <a:spcAft>
                <a:spcPts val="1600"/>
              </a:spcAft>
              <a:buSzPct val="120000"/>
              <a:buFont typeface="+mj-lt"/>
              <a:buAutoNum type="arabicPeriod"/>
            </a:pPr>
            <a:r>
              <a:rPr lang="en-US" sz="1100" dirty="0"/>
              <a:t>Find out how the price is related to the rating of the wine</a:t>
            </a:r>
          </a:p>
          <a:p>
            <a:pPr marL="228600" lvl="0" indent="-228600" algn="l" rtl="0">
              <a:spcBef>
                <a:spcPts val="1200"/>
              </a:spcBef>
              <a:spcAft>
                <a:spcPts val="1600"/>
              </a:spcAft>
              <a:buSzPct val="120000"/>
              <a:buFont typeface="+mj-lt"/>
              <a:buAutoNum type="arabicPeriod"/>
            </a:pPr>
            <a:r>
              <a:rPr lang="en-US" sz="1100" dirty="0"/>
              <a:t>Find out which wine has the highest rated and lowest rated according to the wine region,  wine variety and winery. </a:t>
            </a:r>
            <a:endParaRPr sz="1100" dirty="0"/>
          </a:p>
        </p:txBody>
      </p:sp>
      <p:grpSp>
        <p:nvGrpSpPr>
          <p:cNvPr id="103" name="Google Shape;103;p15"/>
          <p:cNvGrpSpPr/>
          <p:nvPr/>
        </p:nvGrpSpPr>
        <p:grpSpPr>
          <a:xfrm>
            <a:off x="5161245" y="1304875"/>
            <a:ext cx="3688727" cy="1730318"/>
            <a:chOff x="6212550" y="1304875"/>
            <a:chExt cx="2632500" cy="3416400"/>
          </a:xfrm>
        </p:grpSpPr>
        <p:sp>
          <p:nvSpPr>
            <p:cNvPr id="104" name="Google Shape;104;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6212550" y="1304875"/>
              <a:ext cx="2632500" cy="9110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 name="Google Shape;106;p15"/>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Predictive</a:t>
            </a:r>
            <a:endParaRPr dirty="0">
              <a:solidFill>
                <a:schemeClr val="lt1"/>
              </a:solidFill>
            </a:endParaRPr>
          </a:p>
        </p:txBody>
      </p:sp>
      <p:sp>
        <p:nvSpPr>
          <p:cNvPr id="107" name="Google Shape;107;p15"/>
          <p:cNvSpPr txBox="1">
            <a:spLocks noGrp="1"/>
          </p:cNvSpPr>
          <p:nvPr>
            <p:ph type="body" idx="4294967295"/>
          </p:nvPr>
        </p:nvSpPr>
        <p:spPr>
          <a:xfrm>
            <a:off x="5238602" y="1766275"/>
            <a:ext cx="3509121" cy="1268918"/>
          </a:xfrm>
          <a:prstGeom prst="rect">
            <a:avLst/>
          </a:prstGeom>
        </p:spPr>
        <p:txBody>
          <a:bodyPr spcFirstLastPara="1" wrap="square" lIns="91425" tIns="91425" rIns="91425" bIns="91425" anchor="t" anchorCtr="0">
            <a:noAutofit/>
          </a:bodyPr>
          <a:lstStyle/>
          <a:p>
            <a:pPr marL="368300" lvl="0" indent="-228600" algn="l" rtl="0">
              <a:lnSpc>
                <a:spcPct val="100000"/>
              </a:lnSpc>
              <a:spcBef>
                <a:spcPts val="0"/>
              </a:spcBef>
              <a:spcAft>
                <a:spcPts val="0"/>
              </a:spcAft>
              <a:buSzPts val="1400"/>
              <a:buFont typeface="+mj-lt"/>
              <a:buAutoNum type="arabicPeriod"/>
            </a:pPr>
            <a:r>
              <a:rPr lang="en-US" sz="1100" dirty="0"/>
              <a:t>Use polynomial regression to predict price and residual sugar according to Rating.</a:t>
            </a:r>
          </a:p>
          <a:p>
            <a:pPr marL="368300" lvl="0" indent="-228600" algn="l" rtl="0">
              <a:lnSpc>
                <a:spcPct val="100000"/>
              </a:lnSpc>
              <a:spcBef>
                <a:spcPts val="0"/>
              </a:spcBef>
              <a:spcAft>
                <a:spcPts val="0"/>
              </a:spcAft>
              <a:buSzPts val="1400"/>
              <a:buFont typeface="+mj-lt"/>
              <a:buAutoNum type="arabicPeriod"/>
            </a:pPr>
            <a:r>
              <a:rPr lang="en-US" sz="1100" dirty="0"/>
              <a:t>Use Logarithmic Regression to predict Alcohol Percentage according to Density</a:t>
            </a:r>
          </a:p>
          <a:p>
            <a:pPr marL="368300" lvl="0" indent="-228600" algn="l" rtl="0">
              <a:lnSpc>
                <a:spcPct val="100000"/>
              </a:lnSpc>
              <a:spcBef>
                <a:spcPts val="0"/>
              </a:spcBef>
              <a:spcAft>
                <a:spcPts val="0"/>
              </a:spcAft>
              <a:buSzPts val="1400"/>
              <a:buFont typeface="+mj-lt"/>
              <a:buAutoNum type="arabicPeriod"/>
            </a:pPr>
            <a:endParaRPr sz="1100" dirty="0"/>
          </a:p>
        </p:txBody>
      </p:sp>
      <p:grpSp>
        <p:nvGrpSpPr>
          <p:cNvPr id="5" name="Google Shape;103;p15">
            <a:extLst>
              <a:ext uri="{FF2B5EF4-FFF2-40B4-BE49-F238E27FC236}">
                <a16:creationId xmlns:a16="http://schemas.microsoft.com/office/drawing/2014/main" id="{619799E2-846F-4113-82C9-DD81EBE69791}"/>
              </a:ext>
            </a:extLst>
          </p:cNvPr>
          <p:cNvGrpSpPr/>
          <p:nvPr/>
        </p:nvGrpSpPr>
        <p:grpSpPr>
          <a:xfrm>
            <a:off x="5161244" y="3107423"/>
            <a:ext cx="3688727" cy="1882718"/>
            <a:chOff x="6215400" y="1304875"/>
            <a:chExt cx="2632500" cy="3416400"/>
          </a:xfrm>
        </p:grpSpPr>
        <p:sp>
          <p:nvSpPr>
            <p:cNvPr id="6" name="Google Shape;104;p15">
              <a:extLst>
                <a:ext uri="{FF2B5EF4-FFF2-40B4-BE49-F238E27FC236}">
                  <a16:creationId xmlns:a16="http://schemas.microsoft.com/office/drawing/2014/main" id="{B3DD8378-70A8-2C4D-109C-FCC775839A29}"/>
                </a:ext>
              </a:extLst>
            </p:cNvPr>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p15">
              <a:extLst>
                <a:ext uri="{FF2B5EF4-FFF2-40B4-BE49-F238E27FC236}">
                  <a16:creationId xmlns:a16="http://schemas.microsoft.com/office/drawing/2014/main" id="{6445C5FD-B8C5-E96D-ED8E-ADFB404DA2C5}"/>
                </a:ext>
              </a:extLst>
            </p:cNvPr>
            <p:cNvSpPr txBox="1"/>
            <p:nvPr/>
          </p:nvSpPr>
          <p:spPr>
            <a:xfrm>
              <a:off x="6215400" y="1304875"/>
              <a:ext cx="2632500" cy="911003"/>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Cluster</a:t>
              </a:r>
              <a:r>
                <a:rPr lang="en-US" dirty="0">
                  <a:solidFill>
                    <a:schemeClr val="bg1"/>
                  </a:solidFill>
                </a:rPr>
                <a:t> </a:t>
              </a:r>
              <a:r>
                <a:rPr lang="en-US" sz="1800" dirty="0">
                  <a:solidFill>
                    <a:schemeClr val="bg1"/>
                  </a:solidFill>
                  <a:latin typeface="Roboto" panose="02000000000000000000" pitchFamily="2" charset="0"/>
                  <a:ea typeface="Roboto" panose="02000000000000000000" pitchFamily="2" charset="0"/>
                  <a:cs typeface="Roboto" panose="02000000000000000000" pitchFamily="2" charset="0"/>
                </a:rPr>
                <a:t>Based</a:t>
              </a:r>
              <a:r>
                <a:rPr lang="en-US" dirty="0">
                  <a:solidFill>
                    <a:schemeClr val="bg1"/>
                  </a:solidFill>
                </a:rPr>
                <a:t> </a:t>
              </a:r>
              <a:endParaRPr dirty="0">
                <a:solidFill>
                  <a:schemeClr val="bg1"/>
                </a:solidFill>
              </a:endParaRPr>
            </a:p>
          </p:txBody>
        </p:sp>
      </p:grpSp>
      <p:sp>
        <p:nvSpPr>
          <p:cNvPr id="10" name="TextBox 9">
            <a:extLst>
              <a:ext uri="{FF2B5EF4-FFF2-40B4-BE49-F238E27FC236}">
                <a16:creationId xmlns:a16="http://schemas.microsoft.com/office/drawing/2014/main" id="{CE11E301-7E63-ED00-9BF0-6A3D35D3E27F}"/>
              </a:ext>
            </a:extLst>
          </p:cNvPr>
          <p:cNvSpPr txBox="1"/>
          <p:nvPr/>
        </p:nvSpPr>
        <p:spPr>
          <a:xfrm>
            <a:off x="4956202" y="3602990"/>
            <a:ext cx="3876098" cy="1277273"/>
          </a:xfrm>
          <a:prstGeom prst="rect">
            <a:avLst/>
          </a:prstGeom>
          <a:noFill/>
        </p:spPr>
        <p:txBody>
          <a:bodyPr wrap="square">
            <a:spAutoFit/>
          </a:bodyPr>
          <a:lstStyle/>
          <a:p>
            <a:pPr marL="368300" lvl="0" indent="-228600" algn="l" rtl="0">
              <a:lnSpc>
                <a:spcPct val="100000"/>
              </a:lnSpc>
              <a:spcBef>
                <a:spcPts val="0"/>
              </a:spcBef>
              <a:spcAft>
                <a:spcPts val="0"/>
              </a:spcAft>
              <a:buSzPts val="1400"/>
              <a:buFont typeface="+mj-lt"/>
              <a:buAutoNum type="arabicPeriod"/>
            </a:pPr>
            <a:r>
              <a:rPr lang="en-US" sz="1100" dirty="0">
                <a:latin typeface="Roboto" panose="02000000000000000000" pitchFamily="2" charset="0"/>
                <a:ea typeface="Roboto" panose="02000000000000000000" pitchFamily="2" charset="0"/>
                <a:cs typeface="Roboto" panose="02000000000000000000" pitchFamily="2" charset="0"/>
              </a:rPr>
              <a:t>Perform a K -means clustering Analysis - Univariate of the burgundy data set to plot/find the profit ,popularity, number of buyers &amp; sweetness. </a:t>
            </a:r>
          </a:p>
          <a:p>
            <a:pPr marL="368300" lvl="0" indent="-228600" algn="l" rtl="0">
              <a:lnSpc>
                <a:spcPct val="100000"/>
              </a:lnSpc>
              <a:spcBef>
                <a:spcPts val="0"/>
              </a:spcBef>
              <a:spcAft>
                <a:spcPts val="0"/>
              </a:spcAft>
              <a:buSzPts val="1400"/>
              <a:buFont typeface="+mj-lt"/>
              <a:buAutoNum type="arabicPeriod"/>
            </a:pPr>
            <a:r>
              <a:rPr lang="en-US" sz="1100" dirty="0">
                <a:latin typeface="Roboto" panose="02000000000000000000" pitchFamily="2" charset="0"/>
                <a:ea typeface="Roboto" panose="02000000000000000000" pitchFamily="2" charset="0"/>
                <a:cs typeface="Roboto" panose="02000000000000000000" pitchFamily="2" charset="0"/>
              </a:rPr>
              <a:t>Perform a K -means clustering Analysis - Univariate of the burgundy data set to find the predictive profit.</a:t>
            </a:r>
          </a:p>
          <a:p>
            <a:pPr marL="368300" lvl="0" indent="-228600" algn="l" rtl="0">
              <a:lnSpc>
                <a:spcPct val="100000"/>
              </a:lnSpc>
              <a:spcBef>
                <a:spcPts val="0"/>
              </a:spcBef>
              <a:spcAft>
                <a:spcPts val="0"/>
              </a:spcAft>
              <a:buSzPts val="1400"/>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a:p>
            <a:pPr marL="368300" lvl="0" indent="-228600" algn="l" rtl="0">
              <a:lnSpc>
                <a:spcPct val="100000"/>
              </a:lnSpc>
              <a:spcBef>
                <a:spcPts val="0"/>
              </a:spcBef>
              <a:spcAft>
                <a:spcPts val="0"/>
              </a:spcAft>
              <a:buSzPts val="1400"/>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bcb81784b2_0_4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Predictive Analysis and Findings </a:t>
            </a:r>
            <a:endParaRPr/>
          </a:p>
        </p:txBody>
      </p:sp>
      <p:grpSp>
        <p:nvGrpSpPr>
          <p:cNvPr id="384" name="Google Shape;384;g1bcb81784b2_0_47"/>
          <p:cNvGrpSpPr/>
          <p:nvPr/>
        </p:nvGrpSpPr>
        <p:grpSpPr>
          <a:xfrm>
            <a:off x="395575" y="1082850"/>
            <a:ext cx="3564565" cy="3416400"/>
            <a:chOff x="431926" y="1304875"/>
            <a:chExt cx="2303732" cy="3416400"/>
          </a:xfrm>
        </p:grpSpPr>
        <p:sp>
          <p:nvSpPr>
            <p:cNvPr id="385" name="Google Shape;385;g1bcb81784b2_0_47"/>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g1bcb81784b2_0_47"/>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dirty="0"/>
                <a:t>The model for alcohol percentage based on input density shows us accuracy within 97.47%. It’s a good positive prediction accuracy. </a:t>
              </a:r>
              <a:endParaRPr dirty="0"/>
            </a:p>
            <a:p>
              <a:pPr marL="0" lvl="0" indent="0" algn="l" rtl="0">
                <a:spcBef>
                  <a:spcPts val="0"/>
                </a:spcBef>
                <a:spcAft>
                  <a:spcPts val="0"/>
                </a:spcAft>
                <a:buClr>
                  <a:srgbClr val="000000"/>
                </a:buClr>
                <a:buSzPts val="1100"/>
                <a:buFont typeface="Arial"/>
                <a:buNone/>
              </a:pPr>
              <a:endParaRPr dirty="0"/>
            </a:p>
          </p:txBody>
        </p:sp>
      </p:grpSp>
      <p:sp>
        <p:nvSpPr>
          <p:cNvPr id="387" name="Google Shape;387;g1bcb81784b2_0_47"/>
          <p:cNvSpPr txBox="1">
            <a:spLocks noGrp="1"/>
          </p:cNvSpPr>
          <p:nvPr>
            <p:ph type="body" idx="1"/>
          </p:nvPr>
        </p:nvSpPr>
        <p:spPr>
          <a:xfrm>
            <a:off x="395526" y="1082850"/>
            <a:ext cx="35646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Findings </a:t>
            </a:r>
            <a:endParaRPr>
              <a:solidFill>
                <a:schemeClr val="lt1"/>
              </a:solidFill>
            </a:endParaRPr>
          </a:p>
        </p:txBody>
      </p:sp>
      <p:sp>
        <p:nvSpPr>
          <p:cNvPr id="388" name="Google Shape;388;g1bcb81784b2_0_47"/>
          <p:cNvSpPr txBox="1"/>
          <p:nvPr/>
        </p:nvSpPr>
        <p:spPr>
          <a:xfrm>
            <a:off x="4189825" y="1129675"/>
            <a:ext cx="498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Roboto"/>
                <a:ea typeface="Roboto"/>
                <a:cs typeface="Roboto"/>
                <a:sym typeface="Roboto"/>
              </a:rPr>
              <a:t>Model summary</a:t>
            </a:r>
            <a:endParaRPr b="1">
              <a:latin typeface="Roboto"/>
              <a:ea typeface="Roboto"/>
              <a:cs typeface="Roboto"/>
              <a:sym typeface="Roboto"/>
            </a:endParaRPr>
          </a:p>
        </p:txBody>
      </p:sp>
      <p:pic>
        <p:nvPicPr>
          <p:cNvPr id="389" name="Google Shape;389;g1bcb81784b2_0_47"/>
          <p:cNvPicPr preferRelativeResize="0"/>
          <p:nvPr/>
        </p:nvPicPr>
        <p:blipFill>
          <a:blip r:embed="rId3">
            <a:alphaModFix/>
          </a:blip>
          <a:stretch>
            <a:fillRect/>
          </a:stretch>
        </p:blipFill>
        <p:spPr>
          <a:xfrm>
            <a:off x="4123264" y="1544250"/>
            <a:ext cx="4879061" cy="29411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Cluster - Based Analysis and Findings </a:t>
            </a:r>
            <a:endParaRPr/>
          </a:p>
        </p:txBody>
      </p:sp>
      <p:grpSp>
        <p:nvGrpSpPr>
          <p:cNvPr id="402" name="Google Shape;402;p23"/>
          <p:cNvGrpSpPr/>
          <p:nvPr/>
        </p:nvGrpSpPr>
        <p:grpSpPr>
          <a:xfrm>
            <a:off x="431922" y="1304875"/>
            <a:ext cx="5539934" cy="3416400"/>
            <a:chOff x="431925" y="1304875"/>
            <a:chExt cx="2628925" cy="3416400"/>
          </a:xfrm>
        </p:grpSpPr>
        <p:sp>
          <p:nvSpPr>
            <p:cNvPr id="403" name="Google Shape;403;p23"/>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23"/>
          <p:cNvSpPr txBox="1">
            <a:spLocks noGrp="1"/>
          </p:cNvSpPr>
          <p:nvPr>
            <p:ph type="body" idx="4294967295"/>
          </p:nvPr>
        </p:nvSpPr>
        <p:spPr>
          <a:xfrm>
            <a:off x="506425" y="1304875"/>
            <a:ext cx="49083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Objectives Achieved</a:t>
            </a:r>
            <a:endParaRPr>
              <a:solidFill>
                <a:schemeClr val="lt1"/>
              </a:solidFill>
            </a:endParaRPr>
          </a:p>
        </p:txBody>
      </p:sp>
      <p:sp>
        <p:nvSpPr>
          <p:cNvPr id="406" name="Google Shape;406;p23"/>
          <p:cNvSpPr txBox="1">
            <a:spLocks noGrp="1"/>
          </p:cNvSpPr>
          <p:nvPr>
            <p:ph type="body" idx="4294967295"/>
          </p:nvPr>
        </p:nvSpPr>
        <p:spPr>
          <a:xfrm>
            <a:off x="508325" y="1850300"/>
            <a:ext cx="5328000" cy="2794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SzPts val="1600"/>
              <a:buChar char="-"/>
            </a:pPr>
            <a:r>
              <a:rPr lang="en-US" sz="1600"/>
              <a:t>There were found three cluster groups: (“Sweet”, “Semi-sweet”, “Dry”) of wines. Three cluster solution is optimal for k-means.</a:t>
            </a:r>
            <a:endParaRPr sz="1600"/>
          </a:p>
          <a:p>
            <a:pPr marL="457200" lvl="0" indent="-330200" algn="l" rtl="0">
              <a:lnSpc>
                <a:spcPct val="115000"/>
              </a:lnSpc>
              <a:spcBef>
                <a:spcPts val="0"/>
              </a:spcBef>
              <a:spcAft>
                <a:spcPts val="0"/>
              </a:spcAft>
              <a:buSzPts val="1600"/>
              <a:buChar char="-"/>
            </a:pPr>
            <a:r>
              <a:rPr lang="en-US" sz="1600"/>
              <a:t>Based on output information there was made conclusion about best profit strategy. The most high profit wines would be dry wines due to high rating, big volume of testers and high price.</a:t>
            </a:r>
            <a:endParaRPr sz="1600"/>
          </a:p>
          <a:p>
            <a:pPr marL="0" lvl="0" indent="0" algn="l" rtl="0">
              <a:lnSpc>
                <a:spcPct val="115000"/>
              </a:lnSpc>
              <a:spcBef>
                <a:spcPts val="1600"/>
              </a:spcBef>
              <a:spcAft>
                <a:spcPts val="1600"/>
              </a:spcAft>
              <a:buSzPts val="1800"/>
              <a:buNone/>
            </a:pPr>
            <a:endParaRPr sz="1600"/>
          </a:p>
        </p:txBody>
      </p:sp>
      <p:grpSp>
        <p:nvGrpSpPr>
          <p:cNvPr id="407" name="Google Shape;407;p23"/>
          <p:cNvGrpSpPr/>
          <p:nvPr/>
        </p:nvGrpSpPr>
        <p:grpSpPr>
          <a:xfrm>
            <a:off x="6212550" y="1304875"/>
            <a:ext cx="2632500" cy="3416400"/>
            <a:chOff x="6212550" y="1304875"/>
            <a:chExt cx="2632500" cy="3416400"/>
          </a:xfrm>
        </p:grpSpPr>
        <p:sp>
          <p:nvSpPr>
            <p:cNvPr id="408" name="Google Shape;408;p23"/>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3"/>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 name="Google Shape;410;p23"/>
          <p:cNvSpPr txBox="1">
            <a:spLocks noGrp="1"/>
          </p:cNvSpPr>
          <p:nvPr>
            <p:ph type="body" idx="4294967295"/>
          </p:nvPr>
        </p:nvSpPr>
        <p:spPr>
          <a:xfrm>
            <a:off x="6272475" y="1304875"/>
            <a:ext cx="24945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Model</a:t>
            </a:r>
            <a:endParaRPr>
              <a:solidFill>
                <a:schemeClr val="lt1"/>
              </a:solidFill>
            </a:endParaRPr>
          </a:p>
        </p:txBody>
      </p:sp>
      <p:sp>
        <p:nvSpPr>
          <p:cNvPr id="411" name="Google Shape;411;p23"/>
          <p:cNvSpPr txBox="1">
            <a:spLocks noGrp="1"/>
          </p:cNvSpPr>
          <p:nvPr>
            <p:ph type="body" idx="4294967295"/>
          </p:nvPr>
        </p:nvSpPr>
        <p:spPr>
          <a:xfrm>
            <a:off x="6286400" y="1850300"/>
            <a:ext cx="2478600" cy="279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r>
              <a:rPr lang="en-US" sz="1400"/>
              <a:t>k-means model</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Cluster - Based Analysis and Findings </a:t>
            </a:r>
            <a:endParaRPr/>
          </a:p>
        </p:txBody>
      </p:sp>
      <p:grpSp>
        <p:nvGrpSpPr>
          <p:cNvPr id="417" name="Google Shape;417;p24"/>
          <p:cNvGrpSpPr/>
          <p:nvPr/>
        </p:nvGrpSpPr>
        <p:grpSpPr>
          <a:xfrm>
            <a:off x="395575" y="1082850"/>
            <a:ext cx="3564565" cy="3416400"/>
            <a:chOff x="431926" y="1304875"/>
            <a:chExt cx="2303732" cy="3416400"/>
          </a:xfrm>
        </p:grpSpPr>
        <p:sp>
          <p:nvSpPr>
            <p:cNvPr id="418" name="Google Shape;418;p24"/>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4"/>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420" name="Google Shape;420;p24"/>
          <p:cNvSpPr txBox="1">
            <a:spLocks noGrp="1"/>
          </p:cNvSpPr>
          <p:nvPr>
            <p:ph type="body" idx="1"/>
          </p:nvPr>
        </p:nvSpPr>
        <p:spPr>
          <a:xfrm>
            <a:off x="395526" y="1082850"/>
            <a:ext cx="3564564"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Visual Artifacts </a:t>
            </a:r>
            <a:endParaRPr>
              <a:solidFill>
                <a:schemeClr val="lt1"/>
              </a:solidFill>
            </a:endParaRPr>
          </a:p>
        </p:txBody>
      </p:sp>
      <p:pic>
        <p:nvPicPr>
          <p:cNvPr id="421" name="Google Shape;421;p24"/>
          <p:cNvPicPr preferRelativeResize="0"/>
          <p:nvPr/>
        </p:nvPicPr>
        <p:blipFill>
          <a:blip r:embed="rId3">
            <a:alphaModFix/>
          </a:blip>
          <a:stretch>
            <a:fillRect/>
          </a:stretch>
        </p:blipFill>
        <p:spPr>
          <a:xfrm>
            <a:off x="395575" y="1544250"/>
            <a:ext cx="7566125" cy="3288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Cluster - Based Analysis and Findings </a:t>
            </a:r>
            <a:endParaRPr/>
          </a:p>
        </p:txBody>
      </p:sp>
      <p:grpSp>
        <p:nvGrpSpPr>
          <p:cNvPr id="427" name="Google Shape;427;p25"/>
          <p:cNvGrpSpPr/>
          <p:nvPr/>
        </p:nvGrpSpPr>
        <p:grpSpPr>
          <a:xfrm>
            <a:off x="395575" y="1082850"/>
            <a:ext cx="3564565" cy="3416400"/>
            <a:chOff x="431926" y="1304875"/>
            <a:chExt cx="2303732" cy="3416400"/>
          </a:xfrm>
        </p:grpSpPr>
        <p:sp>
          <p:nvSpPr>
            <p:cNvPr id="428" name="Google Shape;428;p25"/>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5"/>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Assortment of wine shop can be divided in three groups: “Sweet”, “Semi-sweet”, “Dry” based on k-means..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430" name="Google Shape;430;p25"/>
          <p:cNvSpPr txBox="1">
            <a:spLocks noGrp="1"/>
          </p:cNvSpPr>
          <p:nvPr>
            <p:ph type="body" idx="1"/>
          </p:nvPr>
        </p:nvSpPr>
        <p:spPr>
          <a:xfrm>
            <a:off x="395526" y="1082850"/>
            <a:ext cx="3564564"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Findings </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grpSp>
        <p:nvGrpSpPr>
          <p:cNvPr id="141" name="Google Shape;141;p18"/>
          <p:cNvGrpSpPr/>
          <p:nvPr/>
        </p:nvGrpSpPr>
        <p:grpSpPr>
          <a:xfrm>
            <a:off x="395575" y="1082850"/>
            <a:ext cx="3564565" cy="3650650"/>
            <a:chOff x="431926" y="1304875"/>
            <a:chExt cx="2303732" cy="3416400"/>
          </a:xfrm>
        </p:grpSpPr>
        <p:sp>
          <p:nvSpPr>
            <p:cNvPr id="142" name="Google Shape;142;p18"/>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p:txBody>
        </p:sp>
      </p:gr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Calculations Performed </a:t>
            </a:r>
            <a:endParaRPr dirty="0">
              <a:solidFill>
                <a:schemeClr val="lt1"/>
              </a:solidFill>
            </a:endParaRPr>
          </a:p>
        </p:txBody>
      </p:sp>
      <p:sp>
        <p:nvSpPr>
          <p:cNvPr id="2" name="TextBox 1">
            <a:extLst>
              <a:ext uri="{FF2B5EF4-FFF2-40B4-BE49-F238E27FC236}">
                <a16:creationId xmlns:a16="http://schemas.microsoft.com/office/drawing/2014/main" id="{A639902E-9F78-1D27-D3E1-37241DDE4E43}"/>
              </a:ext>
            </a:extLst>
          </p:cNvPr>
          <p:cNvSpPr txBox="1"/>
          <p:nvPr/>
        </p:nvSpPr>
        <p:spPr>
          <a:xfrm>
            <a:off x="395526" y="1609300"/>
            <a:ext cx="3564515" cy="4596130"/>
          </a:xfrm>
          <a:prstGeom prst="rect">
            <a:avLst/>
          </a:prstGeom>
          <a:noFill/>
        </p:spPr>
        <p:txBody>
          <a:bodyPr wrap="square" rtlCol="0">
            <a:spAutoFit/>
          </a:bodyPr>
          <a:lstStyle/>
          <a:p>
            <a:pPr marL="228600" lvl="0" indent="-228600" algn="l" rtl="0">
              <a:spcBef>
                <a:spcPts val="1200"/>
              </a:spcBef>
              <a:spcAft>
                <a:spcPts val="1600"/>
              </a:spcAft>
              <a:buFont typeface="+mj-lt"/>
              <a:buAutoNum type="arabicPeriod"/>
            </a:pPr>
            <a:r>
              <a:rPr lang="en-US" sz="1100" dirty="0">
                <a:latin typeface="Roboto" panose="02000000000000000000" pitchFamily="2" charset="0"/>
                <a:ea typeface="Roboto" panose="02000000000000000000" pitchFamily="2" charset="0"/>
                <a:cs typeface="Roboto" panose="02000000000000000000" pitchFamily="2" charset="0"/>
              </a:rPr>
              <a:t>Relationship between Age of Wine and Price of Wine :  Add the wine age column through transform(), Find the relationship by acquiring the mean summary statistics through aggregate()</a:t>
            </a:r>
          </a:p>
          <a:p>
            <a:pPr marL="228600" indent="-228600">
              <a:spcBef>
                <a:spcPts val="1200"/>
              </a:spcBef>
              <a:spcAft>
                <a:spcPts val="1600"/>
              </a:spcAft>
              <a:buFont typeface="+mj-lt"/>
              <a:buAutoNum type="arabicPeriod"/>
            </a:pPr>
            <a:r>
              <a:rPr lang="en-US" sz="1100" dirty="0"/>
              <a:t>Relationship between Rating of  Wine and Residual Sugar of Wine : </a:t>
            </a:r>
            <a:r>
              <a:rPr lang="en-US" sz="1100" dirty="0">
                <a:latin typeface="Roboto" panose="02000000000000000000" pitchFamily="2" charset="0"/>
                <a:ea typeface="Roboto" panose="02000000000000000000" pitchFamily="2" charset="0"/>
                <a:cs typeface="Roboto" panose="02000000000000000000" pitchFamily="2" charset="0"/>
              </a:rPr>
              <a:t>Find the relationship by acquiring the mean summary statistics through aggregate()</a:t>
            </a:r>
          </a:p>
          <a:p>
            <a:pPr marL="228600" indent="-228600">
              <a:spcBef>
                <a:spcPts val="1200"/>
              </a:spcBef>
              <a:spcAft>
                <a:spcPts val="1600"/>
              </a:spcAft>
              <a:buFont typeface="+mj-lt"/>
              <a:buAutoNum type="arabicPeriod"/>
            </a:pPr>
            <a:r>
              <a:rPr lang="en-US" sz="1100" dirty="0"/>
              <a:t>Frequency of price distribution by categorizing : Here we use cut(), which divides our numeric value price into low, medium, high expensive &amp; expensive. The cut is done through calculating the min, max, median &amp; quantile .25,.75. </a:t>
            </a:r>
            <a:endParaRPr lang="en-US" sz="1100" dirty="0">
              <a:latin typeface="Roboto" panose="02000000000000000000" pitchFamily="2" charset="0"/>
              <a:ea typeface="Roboto" panose="02000000000000000000" pitchFamily="2" charset="0"/>
              <a:cs typeface="Roboto" panose="02000000000000000000" pitchFamily="2" charset="0"/>
            </a:endParaRPr>
          </a:p>
          <a:p>
            <a:pPr marL="228600" indent="-228600">
              <a:spcBef>
                <a:spcPts val="1200"/>
              </a:spcBef>
              <a:spcAft>
                <a:spcPts val="1600"/>
              </a:spcAft>
              <a:buFont typeface="+mj-lt"/>
              <a:buAutoNum type="arabicPeriod"/>
            </a:pPr>
            <a:endParaRPr lang="en-US" sz="1100" dirty="0"/>
          </a:p>
          <a:p>
            <a:pPr marL="228600" lvl="0" indent="-228600" algn="l" rtl="0">
              <a:spcBef>
                <a:spcPts val="1200"/>
              </a:spcBef>
              <a:spcAft>
                <a:spcPts val="1600"/>
              </a:spcAft>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spcBef>
                <a:spcPts val="1200"/>
              </a:spcBef>
              <a:spcAft>
                <a:spcPts val="1600"/>
              </a:spcAft>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A2D4A2E4-F1A1-46F7-8ECB-B58C825D07C8}"/>
              </a:ext>
            </a:extLst>
          </p:cNvPr>
          <p:cNvPicPr>
            <a:picLocks noChangeAspect="1"/>
          </p:cNvPicPr>
          <p:nvPr/>
        </p:nvPicPr>
        <p:blipFill rotWithShape="1">
          <a:blip r:embed="rId3"/>
          <a:srcRect l="3409" t="19788" r="44261" b="55788"/>
          <a:stretch/>
        </p:blipFill>
        <p:spPr>
          <a:xfrm>
            <a:off x="4160131" y="1017800"/>
            <a:ext cx="4785087" cy="1256273"/>
          </a:xfrm>
          <a:prstGeom prst="rect">
            <a:avLst/>
          </a:prstGeom>
        </p:spPr>
      </p:pic>
      <p:pic>
        <p:nvPicPr>
          <p:cNvPr id="10" name="Picture 9">
            <a:extLst>
              <a:ext uri="{FF2B5EF4-FFF2-40B4-BE49-F238E27FC236}">
                <a16:creationId xmlns:a16="http://schemas.microsoft.com/office/drawing/2014/main" id="{DF6386AD-64B0-2760-5084-7890E5384778}"/>
              </a:ext>
            </a:extLst>
          </p:cNvPr>
          <p:cNvPicPr>
            <a:picLocks noChangeAspect="1"/>
          </p:cNvPicPr>
          <p:nvPr/>
        </p:nvPicPr>
        <p:blipFill rotWithShape="1">
          <a:blip r:embed="rId4"/>
          <a:srcRect l="3013" t="37946" r="51262" b="48011"/>
          <a:stretch/>
        </p:blipFill>
        <p:spPr>
          <a:xfrm>
            <a:off x="4160131" y="2508277"/>
            <a:ext cx="4181117" cy="722299"/>
          </a:xfrm>
          <a:prstGeom prst="rect">
            <a:avLst/>
          </a:prstGeom>
        </p:spPr>
      </p:pic>
      <p:sp>
        <p:nvSpPr>
          <p:cNvPr id="11" name="TextBox 10">
            <a:extLst>
              <a:ext uri="{FF2B5EF4-FFF2-40B4-BE49-F238E27FC236}">
                <a16:creationId xmlns:a16="http://schemas.microsoft.com/office/drawing/2014/main" id="{88A7F002-71B6-7F96-A412-944E0CD776A0}"/>
              </a:ext>
            </a:extLst>
          </p:cNvPr>
          <p:cNvSpPr txBox="1"/>
          <p:nvPr/>
        </p:nvSpPr>
        <p:spPr>
          <a:xfrm>
            <a:off x="7545721" y="1229445"/>
            <a:ext cx="906716" cy="314805"/>
          </a:xfrm>
          <a:prstGeom prst="rect">
            <a:avLst/>
          </a:prstGeom>
          <a:noFill/>
        </p:spPr>
        <p:txBody>
          <a:bodyPr wrap="square" rtlCol="0">
            <a:spAutoFit/>
          </a:bodyPr>
          <a:lstStyle/>
          <a:p>
            <a:r>
              <a:rPr lang="en-US" i="1" dirty="0">
                <a:solidFill>
                  <a:srgbClr val="FF0000"/>
                </a:solidFill>
                <a:latin typeface="Roboto" panose="02000000000000000000" pitchFamily="2" charset="0"/>
                <a:ea typeface="Roboto" panose="02000000000000000000" pitchFamily="2" charset="0"/>
                <a:cs typeface="Roboto" panose="02000000000000000000" pitchFamily="2" charset="0"/>
              </a:rPr>
              <a:t>PART</a:t>
            </a:r>
            <a:r>
              <a:rPr lang="en-US" i="1" dirty="0">
                <a:solidFill>
                  <a:srgbClr val="FF0000"/>
                </a:solidFill>
              </a:rPr>
              <a:t> 1</a:t>
            </a:r>
          </a:p>
        </p:txBody>
      </p:sp>
      <p:sp>
        <p:nvSpPr>
          <p:cNvPr id="13" name="TextBox 12">
            <a:extLst>
              <a:ext uri="{FF2B5EF4-FFF2-40B4-BE49-F238E27FC236}">
                <a16:creationId xmlns:a16="http://schemas.microsoft.com/office/drawing/2014/main" id="{47BCBF7E-26CB-1BE6-B8BE-18060245EE9B}"/>
              </a:ext>
            </a:extLst>
          </p:cNvPr>
          <p:cNvSpPr txBox="1"/>
          <p:nvPr/>
        </p:nvSpPr>
        <p:spPr>
          <a:xfrm>
            <a:off x="7042417" y="2561650"/>
            <a:ext cx="895190" cy="307777"/>
          </a:xfrm>
          <a:prstGeom prst="rect">
            <a:avLst/>
          </a:prstGeom>
          <a:noFill/>
        </p:spPr>
        <p:txBody>
          <a:bodyPr wrap="square">
            <a:spAutoFit/>
          </a:bodyPr>
          <a:lstStyle/>
          <a:p>
            <a:r>
              <a:rPr lang="en-US" i="1" dirty="0">
                <a:solidFill>
                  <a:srgbClr val="FF0000"/>
                </a:solidFill>
                <a:latin typeface="Roboto" panose="02000000000000000000" pitchFamily="2" charset="0"/>
                <a:ea typeface="Roboto" panose="02000000000000000000" pitchFamily="2" charset="0"/>
                <a:cs typeface="Roboto" panose="02000000000000000000" pitchFamily="2" charset="0"/>
              </a:rPr>
              <a:t>PART 2</a:t>
            </a:r>
          </a:p>
        </p:txBody>
      </p:sp>
      <p:pic>
        <p:nvPicPr>
          <p:cNvPr id="15" name="Picture 14">
            <a:extLst>
              <a:ext uri="{FF2B5EF4-FFF2-40B4-BE49-F238E27FC236}">
                <a16:creationId xmlns:a16="http://schemas.microsoft.com/office/drawing/2014/main" id="{5A71D6CD-93DC-F915-945D-871102203BFB}"/>
              </a:ext>
            </a:extLst>
          </p:cNvPr>
          <p:cNvPicPr>
            <a:picLocks noChangeAspect="1"/>
          </p:cNvPicPr>
          <p:nvPr/>
        </p:nvPicPr>
        <p:blipFill rotWithShape="1">
          <a:blip r:embed="rId5"/>
          <a:srcRect l="3087" t="23899" r="51187" b="54526"/>
          <a:stretch/>
        </p:blipFill>
        <p:spPr>
          <a:xfrm>
            <a:off x="4160131" y="3497564"/>
            <a:ext cx="4733463" cy="1256272"/>
          </a:xfrm>
          <a:prstGeom prst="rect">
            <a:avLst/>
          </a:prstGeom>
        </p:spPr>
      </p:pic>
      <p:sp>
        <p:nvSpPr>
          <p:cNvPr id="16" name="TextBox 15">
            <a:extLst>
              <a:ext uri="{FF2B5EF4-FFF2-40B4-BE49-F238E27FC236}">
                <a16:creationId xmlns:a16="http://schemas.microsoft.com/office/drawing/2014/main" id="{A18AF0B4-08A6-B799-F6C9-17839F47AFDE}"/>
              </a:ext>
            </a:extLst>
          </p:cNvPr>
          <p:cNvSpPr txBox="1"/>
          <p:nvPr/>
        </p:nvSpPr>
        <p:spPr>
          <a:xfrm>
            <a:off x="7042417" y="3410992"/>
            <a:ext cx="895190" cy="307777"/>
          </a:xfrm>
          <a:prstGeom prst="rect">
            <a:avLst/>
          </a:prstGeom>
          <a:noFill/>
        </p:spPr>
        <p:txBody>
          <a:bodyPr wrap="square">
            <a:spAutoFit/>
          </a:bodyPr>
          <a:lstStyle/>
          <a:p>
            <a:r>
              <a:rPr lang="en-US" i="1" dirty="0">
                <a:solidFill>
                  <a:srgbClr val="FF0000"/>
                </a:solidFill>
                <a:latin typeface="Roboto" panose="02000000000000000000" pitchFamily="2" charset="0"/>
                <a:ea typeface="Roboto" panose="02000000000000000000" pitchFamily="2" charset="0"/>
                <a:cs typeface="Roboto" panose="02000000000000000000" pitchFamily="2" charset="0"/>
              </a:rPr>
              <a:t>PART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grpSp>
        <p:nvGrpSpPr>
          <p:cNvPr id="141" name="Google Shape;141;p18"/>
          <p:cNvGrpSpPr/>
          <p:nvPr/>
        </p:nvGrpSpPr>
        <p:grpSpPr>
          <a:xfrm>
            <a:off x="395575" y="1082850"/>
            <a:ext cx="3564565" cy="3650650"/>
            <a:chOff x="431926" y="1304875"/>
            <a:chExt cx="2303732" cy="3416400"/>
          </a:xfrm>
        </p:grpSpPr>
        <p:sp>
          <p:nvSpPr>
            <p:cNvPr id="142" name="Google Shape;142;p18"/>
            <p:cNvSpPr txBox="1"/>
            <p:nvPr/>
          </p:nvSpPr>
          <p:spPr>
            <a:xfrm>
              <a:off x="431926" y="1304875"/>
              <a:ext cx="23037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431958" y="1304875"/>
              <a:ext cx="23037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p:txBody>
        </p:sp>
      </p:gr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Calculations Performed </a:t>
            </a:r>
            <a:endParaRPr dirty="0">
              <a:solidFill>
                <a:schemeClr val="lt1"/>
              </a:solidFill>
            </a:endParaRPr>
          </a:p>
        </p:txBody>
      </p:sp>
      <p:sp>
        <p:nvSpPr>
          <p:cNvPr id="2" name="TextBox 1">
            <a:extLst>
              <a:ext uri="{FF2B5EF4-FFF2-40B4-BE49-F238E27FC236}">
                <a16:creationId xmlns:a16="http://schemas.microsoft.com/office/drawing/2014/main" id="{A639902E-9F78-1D27-D3E1-37241DDE4E43}"/>
              </a:ext>
            </a:extLst>
          </p:cNvPr>
          <p:cNvSpPr txBox="1"/>
          <p:nvPr/>
        </p:nvSpPr>
        <p:spPr>
          <a:xfrm>
            <a:off x="395526" y="1638320"/>
            <a:ext cx="3564515" cy="3729226"/>
          </a:xfrm>
          <a:prstGeom prst="rect">
            <a:avLst/>
          </a:prstGeom>
          <a:noFill/>
        </p:spPr>
        <p:txBody>
          <a:bodyPr wrap="square" rtlCol="0">
            <a:spAutoFit/>
          </a:bodyPr>
          <a:lstStyle/>
          <a:p>
            <a:pPr>
              <a:spcBef>
                <a:spcPts val="1200"/>
              </a:spcBef>
              <a:spcAft>
                <a:spcPts val="1600"/>
              </a:spcAft>
            </a:pPr>
            <a:r>
              <a:rPr lang="en-US" sz="1100" dirty="0">
                <a:latin typeface="Roboto" panose="02000000000000000000" pitchFamily="2" charset="0"/>
                <a:ea typeface="Roboto" panose="02000000000000000000" pitchFamily="2" charset="0"/>
                <a:cs typeface="Roboto" panose="02000000000000000000" pitchFamily="2" charset="0"/>
              </a:rPr>
              <a:t>4. </a:t>
            </a:r>
            <a:r>
              <a:rPr lang="en-US" sz="1100" dirty="0"/>
              <a:t>Relationship between Price of Wine and Rating of Wine : </a:t>
            </a:r>
            <a:r>
              <a:rPr lang="en-US" sz="1100" dirty="0">
                <a:latin typeface="Roboto" panose="02000000000000000000" pitchFamily="2" charset="0"/>
                <a:ea typeface="Roboto" panose="02000000000000000000" pitchFamily="2" charset="0"/>
                <a:cs typeface="Roboto" panose="02000000000000000000" pitchFamily="2" charset="0"/>
              </a:rPr>
              <a:t>Find the relationship by acquiring the mean summary statistics through aggregate().</a:t>
            </a:r>
          </a:p>
          <a:p>
            <a:pPr>
              <a:spcBef>
                <a:spcPts val="1200"/>
              </a:spcBef>
              <a:spcAft>
                <a:spcPts val="1600"/>
              </a:spcAft>
            </a:pPr>
            <a:r>
              <a:rPr lang="en-US" sz="1100" dirty="0">
                <a:latin typeface="Roboto" panose="02000000000000000000" pitchFamily="2" charset="0"/>
                <a:ea typeface="Roboto" panose="02000000000000000000" pitchFamily="2" charset="0"/>
                <a:cs typeface="Roboto" panose="02000000000000000000" pitchFamily="2" charset="0"/>
              </a:rPr>
              <a:t>5. W</a:t>
            </a:r>
            <a:r>
              <a:rPr lang="en-US" sz="1100" dirty="0"/>
              <a:t>ine that has the highest rating according to wine region,  wine variety and winery : Find the aggregated rating according to region, variety &amp; winery through aggregate(). Print the results by assigning order() function in decreasing format to variable. (D5_head prints the head in order, while Tail prints the lowest in order- assigned variable - D5_Top,D5_Least)</a:t>
            </a:r>
            <a:endParaRPr lang="en-US" sz="1100" dirty="0">
              <a:latin typeface="Roboto" panose="02000000000000000000" pitchFamily="2" charset="0"/>
              <a:ea typeface="Roboto" panose="02000000000000000000" pitchFamily="2" charset="0"/>
              <a:cs typeface="Roboto" panose="02000000000000000000" pitchFamily="2" charset="0"/>
            </a:endParaRPr>
          </a:p>
          <a:p>
            <a:pPr>
              <a:spcBef>
                <a:spcPts val="1200"/>
              </a:spcBef>
              <a:spcAft>
                <a:spcPts val="1600"/>
              </a:spcAft>
            </a:pPr>
            <a:endParaRPr lang="en-US" sz="11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spcBef>
                <a:spcPts val="1200"/>
              </a:spcBef>
              <a:spcAft>
                <a:spcPts val="1600"/>
              </a:spcAft>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spcBef>
                <a:spcPts val="1200"/>
              </a:spcBef>
              <a:spcAft>
                <a:spcPts val="1600"/>
              </a:spcAft>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88A7F002-71B6-7F96-A412-944E0CD776A0}"/>
              </a:ext>
            </a:extLst>
          </p:cNvPr>
          <p:cNvSpPr txBox="1"/>
          <p:nvPr/>
        </p:nvSpPr>
        <p:spPr>
          <a:xfrm>
            <a:off x="7422776" y="1311057"/>
            <a:ext cx="906716" cy="314805"/>
          </a:xfrm>
          <a:prstGeom prst="rect">
            <a:avLst/>
          </a:prstGeom>
          <a:noFill/>
        </p:spPr>
        <p:txBody>
          <a:bodyPr wrap="square" rtlCol="0">
            <a:spAutoFit/>
          </a:bodyPr>
          <a:lstStyle/>
          <a:p>
            <a:r>
              <a:rPr lang="en-US" i="1" dirty="0">
                <a:solidFill>
                  <a:srgbClr val="FF0000"/>
                </a:solidFill>
                <a:latin typeface="Roboto" panose="02000000000000000000" pitchFamily="2" charset="0"/>
                <a:ea typeface="Roboto" panose="02000000000000000000" pitchFamily="2" charset="0"/>
                <a:cs typeface="Roboto" panose="02000000000000000000" pitchFamily="2" charset="0"/>
              </a:rPr>
              <a:t>PART 4</a:t>
            </a:r>
          </a:p>
        </p:txBody>
      </p:sp>
      <p:sp>
        <p:nvSpPr>
          <p:cNvPr id="13" name="TextBox 12">
            <a:extLst>
              <a:ext uri="{FF2B5EF4-FFF2-40B4-BE49-F238E27FC236}">
                <a16:creationId xmlns:a16="http://schemas.microsoft.com/office/drawing/2014/main" id="{47BCBF7E-26CB-1BE6-B8BE-18060245EE9B}"/>
              </a:ext>
            </a:extLst>
          </p:cNvPr>
          <p:cNvSpPr txBox="1"/>
          <p:nvPr/>
        </p:nvSpPr>
        <p:spPr>
          <a:xfrm>
            <a:off x="7434302" y="2754286"/>
            <a:ext cx="895190" cy="307777"/>
          </a:xfrm>
          <a:prstGeom prst="rect">
            <a:avLst/>
          </a:prstGeom>
          <a:noFill/>
        </p:spPr>
        <p:txBody>
          <a:bodyPr wrap="square">
            <a:spAutoFit/>
          </a:bodyPr>
          <a:lstStyle/>
          <a:p>
            <a:r>
              <a:rPr lang="en-US" i="1" dirty="0">
                <a:solidFill>
                  <a:srgbClr val="FF0000"/>
                </a:solidFill>
                <a:latin typeface="Roboto" panose="02000000000000000000" pitchFamily="2" charset="0"/>
                <a:ea typeface="Roboto" panose="02000000000000000000" pitchFamily="2" charset="0"/>
                <a:cs typeface="Roboto" panose="02000000000000000000" pitchFamily="2" charset="0"/>
              </a:rPr>
              <a:t>PART 5</a:t>
            </a:r>
          </a:p>
        </p:txBody>
      </p:sp>
      <p:pic>
        <p:nvPicPr>
          <p:cNvPr id="6" name="Picture 5">
            <a:extLst>
              <a:ext uri="{FF2B5EF4-FFF2-40B4-BE49-F238E27FC236}">
                <a16:creationId xmlns:a16="http://schemas.microsoft.com/office/drawing/2014/main" id="{96686664-4283-D872-7077-B77AF848EBF3}"/>
              </a:ext>
            </a:extLst>
          </p:cNvPr>
          <p:cNvPicPr>
            <a:picLocks noChangeAspect="1"/>
          </p:cNvPicPr>
          <p:nvPr/>
        </p:nvPicPr>
        <p:blipFill rotWithShape="1">
          <a:blip r:embed="rId3"/>
          <a:srcRect l="3192" t="27635" r="59917" b="52196"/>
          <a:stretch/>
        </p:blipFill>
        <p:spPr>
          <a:xfrm>
            <a:off x="4064853" y="3000055"/>
            <a:ext cx="5020373" cy="1543850"/>
          </a:xfrm>
          <a:prstGeom prst="rect">
            <a:avLst/>
          </a:prstGeom>
        </p:spPr>
      </p:pic>
      <p:pic>
        <p:nvPicPr>
          <p:cNvPr id="4" name="Picture 3">
            <a:extLst>
              <a:ext uri="{FF2B5EF4-FFF2-40B4-BE49-F238E27FC236}">
                <a16:creationId xmlns:a16="http://schemas.microsoft.com/office/drawing/2014/main" id="{EEB0D4BE-AC91-52B5-7E9B-3A185BD92A75}"/>
              </a:ext>
            </a:extLst>
          </p:cNvPr>
          <p:cNvPicPr>
            <a:picLocks noChangeAspect="1"/>
          </p:cNvPicPr>
          <p:nvPr/>
        </p:nvPicPr>
        <p:blipFill rotWithShape="1">
          <a:blip r:embed="rId4"/>
          <a:srcRect l="3234" t="36667" r="52481" b="49999"/>
          <a:stretch/>
        </p:blipFill>
        <p:spPr>
          <a:xfrm>
            <a:off x="4088886" y="1578772"/>
            <a:ext cx="5020373" cy="850226"/>
          </a:xfrm>
          <a:prstGeom prst="rect">
            <a:avLst/>
          </a:prstGeom>
        </p:spPr>
      </p:pic>
    </p:spTree>
    <p:extLst>
      <p:ext uri="{BB962C8B-B14F-4D97-AF65-F5344CB8AC3E}">
        <p14:creationId xmlns:p14="http://schemas.microsoft.com/office/powerpoint/2010/main" val="2375746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sp>
        <p:nvSpPr>
          <p:cNvPr id="142" name="Google Shape;142;p18"/>
          <p:cNvSpPr txBox="1"/>
          <p:nvPr/>
        </p:nvSpPr>
        <p:spPr>
          <a:xfrm>
            <a:off x="395575" y="1082850"/>
            <a:ext cx="3564515"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Visual Artifacts &amp; Findings </a:t>
            </a:r>
            <a:endParaRPr dirty="0">
              <a:solidFill>
                <a:schemeClr val="lt1"/>
              </a:solidFill>
            </a:endParaRPr>
          </a:p>
        </p:txBody>
      </p:sp>
      <p:pic>
        <p:nvPicPr>
          <p:cNvPr id="5" name="Picture 4">
            <a:extLst>
              <a:ext uri="{FF2B5EF4-FFF2-40B4-BE49-F238E27FC236}">
                <a16:creationId xmlns:a16="http://schemas.microsoft.com/office/drawing/2014/main" id="{06591E25-A05F-1096-86C9-1C5F2282C704}"/>
              </a:ext>
            </a:extLst>
          </p:cNvPr>
          <p:cNvPicPr>
            <a:picLocks noChangeAspect="1"/>
          </p:cNvPicPr>
          <p:nvPr/>
        </p:nvPicPr>
        <p:blipFill rotWithShape="1">
          <a:blip r:embed="rId3"/>
          <a:srcRect l="62501" t="46032" r="1696" b="6984"/>
          <a:stretch/>
        </p:blipFill>
        <p:spPr>
          <a:xfrm>
            <a:off x="4773799" y="1017799"/>
            <a:ext cx="3839524" cy="2834161"/>
          </a:xfrm>
          <a:prstGeom prst="rect">
            <a:avLst/>
          </a:prstGeom>
        </p:spPr>
      </p:pic>
      <p:sp>
        <p:nvSpPr>
          <p:cNvPr id="6" name="TextBox 5">
            <a:extLst>
              <a:ext uri="{FF2B5EF4-FFF2-40B4-BE49-F238E27FC236}">
                <a16:creationId xmlns:a16="http://schemas.microsoft.com/office/drawing/2014/main" id="{D7F37F00-138B-E0D0-3615-CCC63164BAC8}"/>
              </a:ext>
            </a:extLst>
          </p:cNvPr>
          <p:cNvSpPr txBox="1"/>
          <p:nvPr/>
        </p:nvSpPr>
        <p:spPr>
          <a:xfrm>
            <a:off x="465364" y="1820636"/>
            <a:ext cx="342900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Up to 80 percent of this data shows that as age increases the price also increases</a:t>
            </a:r>
          </a:p>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Highly aged wine data shows improper pricing.</a:t>
            </a:r>
          </a:p>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Our conclusion from this is that the price of highly aged wines need a modification, which can generate more profit</a:t>
            </a:r>
          </a:p>
        </p:txBody>
      </p:sp>
      <p:sp>
        <p:nvSpPr>
          <p:cNvPr id="7" name="TextBox 6">
            <a:extLst>
              <a:ext uri="{FF2B5EF4-FFF2-40B4-BE49-F238E27FC236}">
                <a16:creationId xmlns:a16="http://schemas.microsoft.com/office/drawing/2014/main" id="{2C85B777-2876-F1AC-B3DF-FE82189E4684}"/>
              </a:ext>
            </a:extLst>
          </p:cNvPr>
          <p:cNvSpPr txBox="1"/>
          <p:nvPr/>
        </p:nvSpPr>
        <p:spPr>
          <a:xfrm>
            <a:off x="849086" y="4482193"/>
            <a:ext cx="5135335" cy="318407"/>
          </a:xfrm>
          <a:prstGeom prst="rect">
            <a:avLst/>
          </a:prstGeom>
          <a:noFill/>
        </p:spPr>
        <p:txBody>
          <a:bodyPr wrap="square" rtlCol="0">
            <a:spAutoFit/>
          </a:bodyPr>
          <a:lstStyle/>
          <a:p>
            <a:r>
              <a:rPr lang="en-US" i="1" dirty="0">
                <a:solidFill>
                  <a:srgbClr val="FF0000"/>
                </a:solidFill>
              </a:rPr>
              <a:t>#Use of scatterplot to accurately plot points</a:t>
            </a:r>
          </a:p>
        </p:txBody>
      </p:sp>
    </p:spTree>
    <p:extLst>
      <p:ext uri="{BB962C8B-B14F-4D97-AF65-F5344CB8AC3E}">
        <p14:creationId xmlns:p14="http://schemas.microsoft.com/office/powerpoint/2010/main" val="668974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sp>
        <p:nvSpPr>
          <p:cNvPr id="142" name="Google Shape;142;p18"/>
          <p:cNvSpPr txBox="1"/>
          <p:nvPr/>
        </p:nvSpPr>
        <p:spPr>
          <a:xfrm>
            <a:off x="395575" y="1115506"/>
            <a:ext cx="3564515"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Visual Artifacts &amp; Findings </a:t>
            </a:r>
          </a:p>
        </p:txBody>
      </p:sp>
      <p:sp>
        <p:nvSpPr>
          <p:cNvPr id="6" name="TextBox 5">
            <a:extLst>
              <a:ext uri="{FF2B5EF4-FFF2-40B4-BE49-F238E27FC236}">
                <a16:creationId xmlns:a16="http://schemas.microsoft.com/office/drawing/2014/main" id="{D7F37F00-138B-E0D0-3615-CCC63164BAC8}"/>
              </a:ext>
            </a:extLst>
          </p:cNvPr>
          <p:cNvSpPr txBox="1"/>
          <p:nvPr/>
        </p:nvSpPr>
        <p:spPr>
          <a:xfrm>
            <a:off x="465364" y="1820636"/>
            <a:ext cx="3429000" cy="224676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The rating of wine shows an increase with a decrease in the residual sugar content.</a:t>
            </a:r>
          </a:p>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Therefore, we see the highest rated ones are have less residual sugar compared to lower rated ones which are high in residual sugar.</a:t>
            </a:r>
          </a:p>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From this we can conclude that customers are more interested in wines with less sugar content.</a:t>
            </a:r>
          </a:p>
        </p:txBody>
      </p:sp>
      <p:pic>
        <p:nvPicPr>
          <p:cNvPr id="3" name="Picture 2">
            <a:extLst>
              <a:ext uri="{FF2B5EF4-FFF2-40B4-BE49-F238E27FC236}">
                <a16:creationId xmlns:a16="http://schemas.microsoft.com/office/drawing/2014/main" id="{10A72278-6711-A286-CD15-2F1C7BA9823D}"/>
              </a:ext>
            </a:extLst>
          </p:cNvPr>
          <p:cNvPicPr>
            <a:picLocks noChangeAspect="1"/>
          </p:cNvPicPr>
          <p:nvPr/>
        </p:nvPicPr>
        <p:blipFill rotWithShape="1">
          <a:blip r:embed="rId3"/>
          <a:srcRect l="61607" t="46825" b="5238"/>
          <a:stretch/>
        </p:blipFill>
        <p:spPr>
          <a:xfrm>
            <a:off x="4739455" y="1017800"/>
            <a:ext cx="4008970" cy="2815604"/>
          </a:xfrm>
          <a:prstGeom prst="rect">
            <a:avLst/>
          </a:prstGeom>
        </p:spPr>
      </p:pic>
      <p:sp>
        <p:nvSpPr>
          <p:cNvPr id="9" name="TextBox 8">
            <a:extLst>
              <a:ext uri="{FF2B5EF4-FFF2-40B4-BE49-F238E27FC236}">
                <a16:creationId xmlns:a16="http://schemas.microsoft.com/office/drawing/2014/main" id="{7CB5363F-57D4-9001-3228-B3DCD114E5CF}"/>
              </a:ext>
            </a:extLst>
          </p:cNvPr>
          <p:cNvSpPr txBox="1"/>
          <p:nvPr/>
        </p:nvSpPr>
        <p:spPr>
          <a:xfrm>
            <a:off x="947057" y="4433887"/>
            <a:ext cx="4572000" cy="307777"/>
          </a:xfrm>
          <a:prstGeom prst="rect">
            <a:avLst/>
          </a:prstGeom>
          <a:noFill/>
        </p:spPr>
        <p:txBody>
          <a:bodyPr wrap="square">
            <a:spAutoFit/>
          </a:bodyPr>
          <a:lstStyle/>
          <a:p>
            <a:r>
              <a:rPr lang="en-US" i="1" dirty="0">
                <a:solidFill>
                  <a:srgbClr val="FF0000"/>
                </a:solidFill>
              </a:rPr>
              <a:t>#Use of scatterplot to accurately plot points</a:t>
            </a:r>
          </a:p>
        </p:txBody>
      </p:sp>
    </p:spTree>
    <p:extLst>
      <p:ext uri="{BB962C8B-B14F-4D97-AF65-F5344CB8AC3E}">
        <p14:creationId xmlns:p14="http://schemas.microsoft.com/office/powerpoint/2010/main" val="2100235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sp>
        <p:nvSpPr>
          <p:cNvPr id="142" name="Google Shape;142;p18"/>
          <p:cNvSpPr txBox="1"/>
          <p:nvPr/>
        </p:nvSpPr>
        <p:spPr>
          <a:xfrm>
            <a:off x="395575" y="1082850"/>
            <a:ext cx="3564515"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Visual Artifacts &amp; Findings </a:t>
            </a:r>
          </a:p>
        </p:txBody>
      </p:sp>
      <p:sp>
        <p:nvSpPr>
          <p:cNvPr id="6" name="TextBox 5">
            <a:extLst>
              <a:ext uri="{FF2B5EF4-FFF2-40B4-BE49-F238E27FC236}">
                <a16:creationId xmlns:a16="http://schemas.microsoft.com/office/drawing/2014/main" id="{D7F37F00-138B-E0D0-3615-CCC63164BAC8}"/>
              </a:ext>
            </a:extLst>
          </p:cNvPr>
          <p:cNvSpPr txBox="1"/>
          <p:nvPr/>
        </p:nvSpPr>
        <p:spPr>
          <a:xfrm>
            <a:off x="395526" y="1690756"/>
            <a:ext cx="3894252" cy="2677656"/>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After dividing the range of price into 4 distributions of wine we find that the store has almost the same number of low price, medium price, expensive &amp; highly expensive wine.</a:t>
            </a:r>
          </a:p>
          <a:p>
            <a:pPr marL="285750" indent="-285750" algn="just">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Expensive ones are the highest followed by low price, medium price and highly expensive</a:t>
            </a:r>
          </a:p>
          <a:p>
            <a:pPr marL="285750" indent="-285750" algn="just">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The rating of low priced wines are low and there is a large stock of these are available at store so that the stock quantity needs to be reduced to save cost</a:t>
            </a:r>
          </a:p>
        </p:txBody>
      </p:sp>
      <p:pic>
        <p:nvPicPr>
          <p:cNvPr id="4" name="Picture 3">
            <a:extLst>
              <a:ext uri="{FF2B5EF4-FFF2-40B4-BE49-F238E27FC236}">
                <a16:creationId xmlns:a16="http://schemas.microsoft.com/office/drawing/2014/main" id="{7DD4CC20-9909-8126-A921-8D3BA8C4ECA8}"/>
              </a:ext>
            </a:extLst>
          </p:cNvPr>
          <p:cNvPicPr>
            <a:picLocks noChangeAspect="1"/>
          </p:cNvPicPr>
          <p:nvPr/>
        </p:nvPicPr>
        <p:blipFill rotWithShape="1">
          <a:blip r:embed="rId3"/>
          <a:srcRect l="63124" t="49651" r="746" b="10880"/>
          <a:stretch/>
        </p:blipFill>
        <p:spPr>
          <a:xfrm>
            <a:off x="4762011" y="1313550"/>
            <a:ext cx="4070289" cy="2501007"/>
          </a:xfrm>
          <a:prstGeom prst="rect">
            <a:avLst/>
          </a:prstGeom>
        </p:spPr>
      </p:pic>
      <p:sp>
        <p:nvSpPr>
          <p:cNvPr id="5" name="TextBox 4">
            <a:extLst>
              <a:ext uri="{FF2B5EF4-FFF2-40B4-BE49-F238E27FC236}">
                <a16:creationId xmlns:a16="http://schemas.microsoft.com/office/drawing/2014/main" id="{B360071C-7CE9-73AC-5CCB-ED590B3C20DD}"/>
              </a:ext>
            </a:extLst>
          </p:cNvPr>
          <p:cNvSpPr txBox="1"/>
          <p:nvPr/>
        </p:nvSpPr>
        <p:spPr>
          <a:xfrm>
            <a:off x="5184321" y="1159661"/>
            <a:ext cx="3355522" cy="261610"/>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Frequency of price distribution by categorizing</a:t>
            </a:r>
          </a:p>
        </p:txBody>
      </p:sp>
      <p:sp>
        <p:nvSpPr>
          <p:cNvPr id="8" name="TextBox 7">
            <a:extLst>
              <a:ext uri="{FF2B5EF4-FFF2-40B4-BE49-F238E27FC236}">
                <a16:creationId xmlns:a16="http://schemas.microsoft.com/office/drawing/2014/main" id="{AB6D6732-FB94-1DCF-8523-84D28A751912}"/>
              </a:ext>
            </a:extLst>
          </p:cNvPr>
          <p:cNvSpPr txBox="1"/>
          <p:nvPr/>
        </p:nvSpPr>
        <p:spPr>
          <a:xfrm>
            <a:off x="620486" y="4556535"/>
            <a:ext cx="5592535" cy="307777"/>
          </a:xfrm>
          <a:prstGeom prst="rect">
            <a:avLst/>
          </a:prstGeom>
          <a:noFill/>
        </p:spPr>
        <p:txBody>
          <a:bodyPr wrap="square">
            <a:spAutoFit/>
          </a:bodyPr>
          <a:lstStyle/>
          <a:p>
            <a:r>
              <a:rPr lang="en-US" i="1" dirty="0">
                <a:solidFill>
                  <a:srgbClr val="FF0000"/>
                </a:solidFill>
              </a:rPr>
              <a:t>#Use of Histogram to accurately depict frequency of price distribution</a:t>
            </a:r>
          </a:p>
        </p:txBody>
      </p:sp>
    </p:spTree>
    <p:extLst>
      <p:ext uri="{BB962C8B-B14F-4D97-AF65-F5344CB8AC3E}">
        <p14:creationId xmlns:p14="http://schemas.microsoft.com/office/powerpoint/2010/main" val="622598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sp>
        <p:nvSpPr>
          <p:cNvPr id="142" name="Google Shape;142;p18"/>
          <p:cNvSpPr txBox="1"/>
          <p:nvPr/>
        </p:nvSpPr>
        <p:spPr>
          <a:xfrm>
            <a:off x="395575" y="1082850"/>
            <a:ext cx="3564515"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Visual Artifacts &amp; Findings </a:t>
            </a:r>
          </a:p>
        </p:txBody>
      </p:sp>
      <p:sp>
        <p:nvSpPr>
          <p:cNvPr id="6" name="TextBox 5">
            <a:extLst>
              <a:ext uri="{FF2B5EF4-FFF2-40B4-BE49-F238E27FC236}">
                <a16:creationId xmlns:a16="http://schemas.microsoft.com/office/drawing/2014/main" id="{D7F37F00-138B-E0D0-3615-CCC63164BAC8}"/>
              </a:ext>
            </a:extLst>
          </p:cNvPr>
          <p:cNvSpPr txBox="1"/>
          <p:nvPr/>
        </p:nvSpPr>
        <p:spPr>
          <a:xfrm>
            <a:off x="465364" y="1820636"/>
            <a:ext cx="3429000" cy="138499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The price of wine and rating have a linear relationship.</a:t>
            </a:r>
          </a:p>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The higher the wine is rated the more it costs leading us to conclude that the higher the price the higher the quality of the wine and vice versa.</a:t>
            </a:r>
          </a:p>
        </p:txBody>
      </p:sp>
      <p:pic>
        <p:nvPicPr>
          <p:cNvPr id="4" name="Picture 3">
            <a:extLst>
              <a:ext uri="{FF2B5EF4-FFF2-40B4-BE49-F238E27FC236}">
                <a16:creationId xmlns:a16="http://schemas.microsoft.com/office/drawing/2014/main" id="{7DD4CC20-9909-8126-A921-8D3BA8C4ECA8}"/>
              </a:ext>
            </a:extLst>
          </p:cNvPr>
          <p:cNvPicPr>
            <a:picLocks noChangeAspect="1"/>
          </p:cNvPicPr>
          <p:nvPr/>
        </p:nvPicPr>
        <p:blipFill rotWithShape="1">
          <a:blip r:embed="rId3"/>
          <a:srcRect l="62000" t="50719" r="1786" b="6659"/>
          <a:stretch/>
        </p:blipFill>
        <p:spPr>
          <a:xfrm>
            <a:off x="5029200" y="1392698"/>
            <a:ext cx="3803100" cy="2462214"/>
          </a:xfrm>
          <a:prstGeom prst="rect">
            <a:avLst/>
          </a:prstGeom>
        </p:spPr>
      </p:pic>
      <p:sp>
        <p:nvSpPr>
          <p:cNvPr id="5" name="TextBox 4">
            <a:extLst>
              <a:ext uri="{FF2B5EF4-FFF2-40B4-BE49-F238E27FC236}">
                <a16:creationId xmlns:a16="http://schemas.microsoft.com/office/drawing/2014/main" id="{B360071C-7CE9-73AC-5CCB-ED590B3C20DD}"/>
              </a:ext>
            </a:extLst>
          </p:cNvPr>
          <p:cNvSpPr txBox="1"/>
          <p:nvPr/>
        </p:nvSpPr>
        <p:spPr>
          <a:xfrm>
            <a:off x="5555795" y="1182745"/>
            <a:ext cx="3355522" cy="261610"/>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Relationship between Rating &amp; Price</a:t>
            </a:r>
          </a:p>
        </p:txBody>
      </p:sp>
      <p:sp>
        <p:nvSpPr>
          <p:cNvPr id="3" name="TextBox 2">
            <a:extLst>
              <a:ext uri="{FF2B5EF4-FFF2-40B4-BE49-F238E27FC236}">
                <a16:creationId xmlns:a16="http://schemas.microsoft.com/office/drawing/2014/main" id="{2DEC8163-885F-D541-AE48-935163927250}"/>
              </a:ext>
            </a:extLst>
          </p:cNvPr>
          <p:cNvSpPr txBox="1"/>
          <p:nvPr/>
        </p:nvSpPr>
        <p:spPr>
          <a:xfrm>
            <a:off x="1363435" y="4425723"/>
            <a:ext cx="4572000" cy="307777"/>
          </a:xfrm>
          <a:prstGeom prst="rect">
            <a:avLst/>
          </a:prstGeom>
          <a:noFill/>
        </p:spPr>
        <p:txBody>
          <a:bodyPr wrap="square">
            <a:spAutoFit/>
          </a:bodyPr>
          <a:lstStyle/>
          <a:p>
            <a:r>
              <a:rPr lang="en-US" i="1" dirty="0">
                <a:solidFill>
                  <a:srgbClr val="FF0000"/>
                </a:solidFill>
              </a:rPr>
              <a:t>#Use of scatterplot to accurately plot points</a:t>
            </a:r>
          </a:p>
        </p:txBody>
      </p:sp>
    </p:spTree>
    <p:extLst>
      <p:ext uri="{BB962C8B-B14F-4D97-AF65-F5344CB8AC3E}">
        <p14:creationId xmlns:p14="http://schemas.microsoft.com/office/powerpoint/2010/main" val="30342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Assumptions </a:t>
            </a:r>
            <a:endParaRPr dirty="0"/>
          </a:p>
        </p:txBody>
      </p:sp>
      <p:sp>
        <p:nvSpPr>
          <p:cNvPr id="92" name="Google Shape;92;p14"/>
          <p:cNvSpPr txBox="1">
            <a:spLocks noGrp="1"/>
          </p:cNvSpPr>
          <p:nvPr>
            <p:ph type="body" idx="1"/>
          </p:nvPr>
        </p:nvSpPr>
        <p:spPr>
          <a:xfrm>
            <a:off x="311700" y="1052250"/>
            <a:ext cx="8520600" cy="3339000"/>
          </a:xfrm>
          <a:prstGeom prst="rect">
            <a:avLst/>
          </a:prstGeom>
        </p:spPr>
        <p:txBody>
          <a:bodyPr spcFirstLastPara="1" wrap="square" lIns="91425" tIns="91425" rIns="91425" bIns="91425" anchor="t" anchorCtr="0">
            <a:noAutofit/>
          </a:bodyPr>
          <a:lstStyle/>
          <a:p>
            <a:pPr marL="285750" indent="-285750" algn="just">
              <a:lnSpc>
                <a:spcPct val="100000"/>
              </a:lnSpc>
              <a:spcBef>
                <a:spcPts val="600"/>
              </a:spcBef>
              <a:spcAft>
                <a:spcPts val="600"/>
              </a:spcAft>
            </a:pPr>
            <a:r>
              <a:rPr lang="en-US" sz="1300" dirty="0"/>
              <a:t>To remove the duplicates according to the </a:t>
            </a:r>
            <a:r>
              <a:rPr lang="en-US" sz="1300" dirty="0" err="1"/>
              <a:t>SerialNo</a:t>
            </a:r>
            <a:r>
              <a:rPr lang="en-US" sz="1300" dirty="0"/>
              <a:t> we choose Bottom to top approach because when </a:t>
            </a:r>
            <a:r>
              <a:rPr lang="en-US" sz="1300" dirty="0" err="1"/>
              <a:t>analysing</a:t>
            </a:r>
            <a:r>
              <a:rPr lang="en-US" sz="1300" dirty="0"/>
              <a:t> the duplicated observations for each </a:t>
            </a:r>
            <a:r>
              <a:rPr lang="en-US" sz="1300" dirty="0" err="1"/>
              <a:t>SerialNo</a:t>
            </a:r>
            <a:r>
              <a:rPr lang="en-US" sz="1300" dirty="0"/>
              <a:t> we have found that </a:t>
            </a:r>
            <a:r>
              <a:rPr lang="en-US" sz="1300" dirty="0" err="1"/>
              <a:t>ResidualSugar</a:t>
            </a:r>
            <a:r>
              <a:rPr lang="en-US" sz="1300" dirty="0"/>
              <a:t> level is decreasing with every next sample, according to the fact the </a:t>
            </a:r>
            <a:r>
              <a:rPr lang="en-US" sz="1300" dirty="0" err="1"/>
              <a:t>ResidualSugar</a:t>
            </a:r>
            <a:r>
              <a:rPr lang="en-US" sz="1300" dirty="0"/>
              <a:t> level decreases during fermentation. So we assume the last observation is when fermentation stops and that is the final Residual Sugar level for wine.</a:t>
            </a:r>
          </a:p>
          <a:p>
            <a:pPr marL="285750" indent="-285750" algn="just">
              <a:lnSpc>
                <a:spcPct val="100000"/>
              </a:lnSpc>
              <a:spcBef>
                <a:spcPts val="600"/>
              </a:spcBef>
              <a:spcAft>
                <a:spcPts val="600"/>
              </a:spcAft>
            </a:pPr>
            <a:r>
              <a:rPr lang="en-US" sz="1300" dirty="0"/>
              <a:t>N.V mentions non-vintage wines.</a:t>
            </a:r>
          </a:p>
          <a:p>
            <a:pPr marL="285750" indent="-285750" algn="just">
              <a:lnSpc>
                <a:spcPct val="100000"/>
              </a:lnSpc>
              <a:spcBef>
                <a:spcPts val="600"/>
              </a:spcBef>
              <a:spcAft>
                <a:spcPts val="600"/>
              </a:spcAft>
            </a:pPr>
            <a:r>
              <a:rPr lang="en-US" sz="1300" dirty="0"/>
              <a:t>N.V wines are made in the present year  (converted into 2022,) by mixing different years of wines together</a:t>
            </a:r>
          </a:p>
          <a:p>
            <a:pPr marL="285750" indent="-285750" algn="just">
              <a:lnSpc>
                <a:spcPct val="100000"/>
              </a:lnSpc>
              <a:spcBef>
                <a:spcPts val="600"/>
              </a:spcBef>
              <a:spcAft>
                <a:spcPts val="600"/>
              </a:spcAft>
            </a:pPr>
            <a:r>
              <a:rPr lang="en-US" sz="1300" dirty="0"/>
              <a:t>There were outliers when plotting the boxplot. But these outliers are acceptable because there can be a wide range of Alcohol Percentage available in the market</a:t>
            </a:r>
          </a:p>
          <a:p>
            <a:pPr marL="285750" indent="-285750" algn="just">
              <a:lnSpc>
                <a:spcPct val="100000"/>
              </a:lnSpc>
              <a:spcBef>
                <a:spcPts val="600"/>
              </a:spcBef>
              <a:spcAft>
                <a:spcPts val="600"/>
              </a:spcAft>
            </a:pPr>
            <a:r>
              <a:rPr lang="en-US" sz="1300" dirty="0"/>
              <a:t>Serial Numbers are unique values</a:t>
            </a:r>
          </a:p>
          <a:p>
            <a:pPr marL="285750" indent="-285750" algn="just">
              <a:lnSpc>
                <a:spcPct val="100000"/>
              </a:lnSpc>
              <a:spcBef>
                <a:spcPts val="600"/>
              </a:spcBef>
              <a:spcAft>
                <a:spcPts val="600"/>
              </a:spcAft>
            </a:pPr>
            <a:r>
              <a:rPr lang="en-US" sz="1300" dirty="0"/>
              <a:t>Region and Winery is related</a:t>
            </a:r>
          </a:p>
          <a:p>
            <a:pPr marL="285750" indent="-285750">
              <a:spcBef>
                <a:spcPts val="1600"/>
              </a:spcBef>
              <a:spcAft>
                <a:spcPts val="1600"/>
              </a:spcAft>
            </a:pPr>
            <a:endParaRPr sz="1300" dirty="0"/>
          </a:p>
        </p:txBody>
      </p:sp>
    </p:spTree>
    <p:extLst>
      <p:ext uri="{BB962C8B-B14F-4D97-AF65-F5344CB8AC3E}">
        <p14:creationId xmlns:p14="http://schemas.microsoft.com/office/powerpoint/2010/main" val="275160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Descriptive Analysis and Findings </a:t>
            </a:r>
          </a:p>
        </p:txBody>
      </p:sp>
      <p:sp>
        <p:nvSpPr>
          <p:cNvPr id="142" name="Google Shape;142;p18"/>
          <p:cNvSpPr txBox="1"/>
          <p:nvPr/>
        </p:nvSpPr>
        <p:spPr>
          <a:xfrm>
            <a:off x="395575" y="1082850"/>
            <a:ext cx="3564515"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a:spLocks noGrp="1"/>
          </p:cNvSpPr>
          <p:nvPr>
            <p:ph type="body" idx="1"/>
          </p:nvPr>
        </p:nvSpPr>
        <p:spPr>
          <a:xfrm>
            <a:off x="395526" y="1082850"/>
            <a:ext cx="3564564"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Visual Artifacts &amp; Findings </a:t>
            </a:r>
          </a:p>
        </p:txBody>
      </p:sp>
      <p:sp>
        <p:nvSpPr>
          <p:cNvPr id="6" name="TextBox 5">
            <a:extLst>
              <a:ext uri="{FF2B5EF4-FFF2-40B4-BE49-F238E27FC236}">
                <a16:creationId xmlns:a16="http://schemas.microsoft.com/office/drawing/2014/main" id="{D7F37F00-138B-E0D0-3615-CCC63164BAC8}"/>
              </a:ext>
            </a:extLst>
          </p:cNvPr>
          <p:cNvSpPr txBox="1"/>
          <p:nvPr/>
        </p:nvSpPr>
        <p:spPr>
          <a:xfrm>
            <a:off x="465364" y="1820636"/>
            <a:ext cx="3429000" cy="95410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Roboto" panose="02000000000000000000" pitchFamily="2" charset="0"/>
                <a:ea typeface="Roboto" panose="02000000000000000000" pitchFamily="2" charset="0"/>
                <a:cs typeface="Roboto" panose="02000000000000000000" pitchFamily="2" charset="0"/>
              </a:rPr>
              <a:t>We’ve got the top 5 rated wines, and the lowest 5 rated wines according to region, variety &amp; winery.</a:t>
            </a:r>
          </a:p>
          <a:p>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B360071C-7CE9-73AC-5CCB-ED590B3C20DD}"/>
              </a:ext>
            </a:extLst>
          </p:cNvPr>
          <p:cNvSpPr txBox="1"/>
          <p:nvPr/>
        </p:nvSpPr>
        <p:spPr>
          <a:xfrm>
            <a:off x="4343891" y="919520"/>
            <a:ext cx="4339317" cy="261610"/>
          </a:xfrm>
          <a:prstGeom prst="rect">
            <a:avLst/>
          </a:prstGeom>
          <a:noFill/>
        </p:spPr>
        <p:txBody>
          <a:bodyPr wrap="square" rtlCol="0">
            <a:spAutoFit/>
          </a:bodyPr>
          <a:lstStyle/>
          <a:p>
            <a:pPr algn="ctr"/>
            <a:r>
              <a:rPr lang="en-US" sz="1100" b="1" dirty="0">
                <a:latin typeface="Roboto" panose="02000000000000000000" pitchFamily="2" charset="0"/>
                <a:ea typeface="Roboto" panose="02000000000000000000" pitchFamily="2" charset="0"/>
                <a:cs typeface="Roboto" panose="02000000000000000000" pitchFamily="2" charset="0"/>
              </a:rPr>
              <a:t>Least   Rated wines</a:t>
            </a:r>
          </a:p>
        </p:txBody>
      </p:sp>
      <p:pic>
        <p:nvPicPr>
          <p:cNvPr id="4" name="Picture 3">
            <a:extLst>
              <a:ext uri="{FF2B5EF4-FFF2-40B4-BE49-F238E27FC236}">
                <a16:creationId xmlns:a16="http://schemas.microsoft.com/office/drawing/2014/main" id="{A1B655C9-863B-A556-3A69-04DFAC1FB8D0}"/>
              </a:ext>
            </a:extLst>
          </p:cNvPr>
          <p:cNvPicPr>
            <a:picLocks noChangeAspect="1"/>
          </p:cNvPicPr>
          <p:nvPr/>
        </p:nvPicPr>
        <p:blipFill>
          <a:blip r:embed="rId3"/>
          <a:stretch>
            <a:fillRect/>
          </a:stretch>
        </p:blipFill>
        <p:spPr>
          <a:xfrm>
            <a:off x="4343891" y="1268305"/>
            <a:ext cx="4488409" cy="1303445"/>
          </a:xfrm>
          <a:prstGeom prst="rect">
            <a:avLst/>
          </a:prstGeom>
        </p:spPr>
      </p:pic>
      <p:sp>
        <p:nvSpPr>
          <p:cNvPr id="7" name="TextBox 6">
            <a:extLst>
              <a:ext uri="{FF2B5EF4-FFF2-40B4-BE49-F238E27FC236}">
                <a16:creationId xmlns:a16="http://schemas.microsoft.com/office/drawing/2014/main" id="{CC433421-EE56-76E2-FA09-C854FE11720C}"/>
              </a:ext>
            </a:extLst>
          </p:cNvPr>
          <p:cNvSpPr txBox="1"/>
          <p:nvPr/>
        </p:nvSpPr>
        <p:spPr>
          <a:xfrm>
            <a:off x="1377722" y="2855389"/>
            <a:ext cx="4339317" cy="261610"/>
          </a:xfrm>
          <a:prstGeom prst="rect">
            <a:avLst/>
          </a:prstGeom>
          <a:noFill/>
        </p:spPr>
        <p:txBody>
          <a:bodyPr wrap="square" rtlCol="0">
            <a:spAutoFit/>
          </a:bodyPr>
          <a:lstStyle/>
          <a:p>
            <a:pPr algn="ctr"/>
            <a:r>
              <a:rPr lang="en-US" sz="1100" b="1" dirty="0">
                <a:latin typeface="Roboto" panose="02000000000000000000" pitchFamily="2" charset="0"/>
                <a:ea typeface="Roboto" panose="02000000000000000000" pitchFamily="2" charset="0"/>
                <a:cs typeface="Roboto" panose="02000000000000000000" pitchFamily="2" charset="0"/>
              </a:rPr>
              <a:t>Top  Rated wines</a:t>
            </a:r>
          </a:p>
        </p:txBody>
      </p:sp>
      <p:pic>
        <p:nvPicPr>
          <p:cNvPr id="10" name="Picture 9">
            <a:extLst>
              <a:ext uri="{FF2B5EF4-FFF2-40B4-BE49-F238E27FC236}">
                <a16:creationId xmlns:a16="http://schemas.microsoft.com/office/drawing/2014/main" id="{45A256CB-1BE7-1499-33B1-886C91EA90B3}"/>
              </a:ext>
            </a:extLst>
          </p:cNvPr>
          <p:cNvPicPr>
            <a:picLocks noChangeAspect="1"/>
          </p:cNvPicPr>
          <p:nvPr/>
        </p:nvPicPr>
        <p:blipFill>
          <a:blip r:embed="rId4"/>
          <a:stretch>
            <a:fillRect/>
          </a:stretch>
        </p:blipFill>
        <p:spPr>
          <a:xfrm>
            <a:off x="783180" y="3116999"/>
            <a:ext cx="5734850" cy="1292340"/>
          </a:xfrm>
          <a:prstGeom prst="rect">
            <a:avLst/>
          </a:prstGeom>
        </p:spPr>
      </p:pic>
    </p:spTree>
    <p:extLst>
      <p:ext uri="{BB962C8B-B14F-4D97-AF65-F5344CB8AC3E}">
        <p14:creationId xmlns:p14="http://schemas.microsoft.com/office/powerpoint/2010/main" val="3886251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&amp; Recommendation</a:t>
            </a:r>
            <a:endParaRPr dirty="0"/>
          </a:p>
        </p:txBody>
      </p:sp>
      <p:sp>
        <p:nvSpPr>
          <p:cNvPr id="174" name="Google Shape;174;p22"/>
          <p:cNvSpPr txBox="1">
            <a:spLocks noGrp="1"/>
          </p:cNvSpPr>
          <p:nvPr>
            <p:ph type="body" idx="1"/>
          </p:nvPr>
        </p:nvSpPr>
        <p:spPr>
          <a:xfrm>
            <a:off x="311700" y="788900"/>
            <a:ext cx="8520600" cy="457800"/>
          </a:xfrm>
          <a:prstGeom prst="rect">
            <a:avLst/>
          </a:prstGeom>
        </p:spPr>
        <p:txBody>
          <a:bodyPr spcFirstLastPara="1" wrap="square" lIns="91425" tIns="91425" rIns="91425" bIns="91425" anchor="t" anchorCtr="0">
            <a:noAutofit/>
          </a:bodyPr>
          <a:lstStyle/>
          <a:p>
            <a:pPr marL="0" indent="0">
              <a:spcBef>
                <a:spcPts val="1600"/>
              </a:spcBef>
              <a:buNone/>
            </a:pPr>
            <a:r>
              <a:rPr lang="en-US" sz="1400" dirty="0"/>
              <a:t>Based on our Analysis, our conclusion for burgundy wine shop is to change their assortment strategy to make more profit. The wine shop has too many bottles of sweet wine in the shop, and less bottles of semi-sweet and dry wines. As a result, it’s does lead to best profit strategy.</a:t>
            </a:r>
          </a:p>
          <a:p>
            <a:pPr marL="0" lvl="0" indent="0" algn="l" rtl="0">
              <a:spcBef>
                <a:spcPts val="1600"/>
              </a:spcBef>
              <a:spcAft>
                <a:spcPts val="0"/>
              </a:spcAft>
              <a:buNone/>
            </a:pPr>
            <a:r>
              <a:rPr lang="en-US" sz="1400" dirty="0"/>
              <a:t>For this we recommend the following solutions: </a:t>
            </a:r>
          </a:p>
          <a:p>
            <a:pPr marL="285750" indent="-285750">
              <a:spcBef>
                <a:spcPts val="1600"/>
              </a:spcBef>
              <a:buFont typeface="Wingdings" panose="05000000000000000000" pitchFamily="2" charset="2"/>
              <a:buChar char="Ø"/>
            </a:pPr>
            <a:r>
              <a:rPr lang="en-US" sz="1400" dirty="0"/>
              <a:t>Allocate most of the inventory to Dry wines, second to Semi – Sweet and Third to Sweet wines.</a:t>
            </a:r>
          </a:p>
          <a:p>
            <a:pPr marL="285750" indent="-285750">
              <a:spcBef>
                <a:spcPts val="1600"/>
              </a:spcBef>
              <a:buFont typeface="Wingdings" panose="05000000000000000000" pitchFamily="2" charset="2"/>
              <a:buChar char="Ø"/>
            </a:pPr>
            <a:r>
              <a:rPr lang="en-US" sz="1400" dirty="0">
                <a:latin typeface="Arial"/>
                <a:ea typeface="Arial"/>
                <a:cs typeface="Arial"/>
                <a:sym typeface="Arial"/>
              </a:rPr>
              <a:t>The rating of wines with less sugar content is higher compared to wines with high sugar content. The store have to be more focused on wines with lesser sugar content</a:t>
            </a:r>
          </a:p>
          <a:p>
            <a:pPr marL="285750" indent="-285750">
              <a:spcBef>
                <a:spcPts val="1600"/>
              </a:spcBef>
              <a:buFont typeface="Wingdings" panose="05000000000000000000" pitchFamily="2" charset="2"/>
              <a:buChar char="Ø"/>
            </a:pPr>
            <a:r>
              <a:rPr lang="en-US" sz="1400" dirty="0">
                <a:latin typeface="Arial"/>
                <a:ea typeface="Arial"/>
                <a:cs typeface="Arial"/>
                <a:sym typeface="Arial"/>
              </a:rPr>
              <a:t>The pricing of highly aged wines needs to be recalculated to generate more revenue. As of now the highly aged wines are lesser compared to the middle-aged wines</a:t>
            </a:r>
          </a:p>
          <a:p>
            <a:pPr marL="285750" indent="-285750">
              <a:spcBef>
                <a:spcPts val="1600"/>
              </a:spcBef>
              <a:buFont typeface="Wingdings" panose="05000000000000000000" pitchFamily="2" charset="2"/>
              <a:buChar char="Ø"/>
            </a:pPr>
            <a:r>
              <a:rPr lang="en-US" sz="1400" dirty="0">
                <a:latin typeface="Arial"/>
                <a:ea typeface="Arial"/>
                <a:cs typeface="Arial"/>
                <a:sym typeface="Arial"/>
              </a:rPr>
              <a:t>The expensive wines are rated high compared to low-priced ones.</a:t>
            </a:r>
          </a:p>
          <a:p>
            <a:pPr marL="285750" indent="-285750">
              <a:spcBef>
                <a:spcPts val="1600"/>
              </a:spcBef>
              <a:buFont typeface="Wingdings" panose="05000000000000000000" pitchFamily="2" charset="2"/>
              <a:buChar char="Ø"/>
            </a:pPr>
            <a:endParaRPr lang="en-US" sz="1400" dirty="0">
              <a:latin typeface="Arial"/>
              <a:ea typeface="Arial"/>
              <a:cs typeface="Arial"/>
              <a:sym typeface="Arial"/>
            </a:endParaRPr>
          </a:p>
          <a:p>
            <a:pPr marL="285750" indent="-285750">
              <a:spcBef>
                <a:spcPts val="1600"/>
              </a:spcBef>
              <a:buFont typeface="Wingdings" panose="05000000000000000000" pitchFamily="2" charset="2"/>
              <a:buChar char="Ø"/>
            </a:pPr>
            <a:endParaRPr lang="en-US" sz="1400" dirty="0">
              <a:latin typeface="Arial"/>
              <a:ea typeface="Arial"/>
              <a:cs typeface="Arial"/>
              <a:sym typeface="Arial"/>
            </a:endParaRPr>
          </a:p>
          <a:p>
            <a:pPr marL="285750" indent="-285750">
              <a:spcBef>
                <a:spcPts val="1600"/>
              </a:spcBef>
              <a:buFont typeface="Wingdings" panose="05000000000000000000" pitchFamily="2" charset="2"/>
              <a:buChar char="Ø"/>
            </a:pPr>
            <a:endParaRPr lang="en-US" sz="1400" dirty="0"/>
          </a:p>
          <a:p>
            <a:pPr marL="0" lvl="0" indent="0" algn="l" rtl="0">
              <a:spcBef>
                <a:spcPts val="1600"/>
              </a:spcBef>
              <a:spcAft>
                <a:spcPts val="0"/>
              </a:spcAft>
              <a:buNone/>
            </a:pPr>
            <a:endParaRPr sz="1400" dirty="0">
              <a:latin typeface="Arial"/>
              <a:ea typeface="Arial"/>
              <a:cs typeface="Arial"/>
              <a:sym typeface="Arial"/>
            </a:endParaRPr>
          </a:p>
          <a:p>
            <a:pPr marL="0" lvl="0" indent="0" algn="l" rtl="0">
              <a:spcBef>
                <a:spcPts val="1600"/>
              </a:spcBef>
              <a:spcAft>
                <a:spcPts val="1600"/>
              </a:spcAft>
              <a:buNone/>
            </a:pPr>
            <a:endParaRPr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431898" y="267064"/>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Analysis Process – Process Map</a:t>
            </a:r>
            <a:endParaRPr dirty="0"/>
          </a:p>
        </p:txBody>
      </p:sp>
      <p:sp>
        <p:nvSpPr>
          <p:cNvPr id="134" name="Google Shape;134;p17"/>
          <p:cNvSpPr txBox="1">
            <a:spLocks noGrp="1"/>
          </p:cNvSpPr>
          <p:nvPr>
            <p:ph type="body" idx="1"/>
          </p:nvPr>
        </p:nvSpPr>
        <p:spPr>
          <a:xfrm>
            <a:off x="527228" y="1091014"/>
            <a:ext cx="36219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Process Map </a:t>
            </a:r>
            <a:endParaRPr dirty="0">
              <a:solidFill>
                <a:schemeClr val="lt1"/>
              </a:solidFill>
            </a:endParaRPr>
          </a:p>
        </p:txBody>
      </p:sp>
      <p:sp>
        <p:nvSpPr>
          <p:cNvPr id="2" name="Rectangle: Rounded Corners 1">
            <a:extLst>
              <a:ext uri="{FF2B5EF4-FFF2-40B4-BE49-F238E27FC236}">
                <a16:creationId xmlns:a16="http://schemas.microsoft.com/office/drawing/2014/main" id="{356D3359-7255-356B-1552-B6884BB42797}"/>
              </a:ext>
            </a:extLst>
          </p:cNvPr>
          <p:cNvSpPr/>
          <p:nvPr/>
        </p:nvSpPr>
        <p:spPr>
          <a:xfrm>
            <a:off x="143486"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Objectives</a:t>
            </a:r>
          </a:p>
        </p:txBody>
      </p:sp>
      <p:sp>
        <p:nvSpPr>
          <p:cNvPr id="9" name="Rectangle: Rounded Corners 8">
            <a:extLst>
              <a:ext uri="{FF2B5EF4-FFF2-40B4-BE49-F238E27FC236}">
                <a16:creationId xmlns:a16="http://schemas.microsoft.com/office/drawing/2014/main" id="{9824D9F3-A9A9-B10F-1A2D-A84455ABC4D6}"/>
              </a:ext>
            </a:extLst>
          </p:cNvPr>
          <p:cNvSpPr/>
          <p:nvPr/>
        </p:nvSpPr>
        <p:spPr>
          <a:xfrm>
            <a:off x="1383908"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Importing Data</a:t>
            </a:r>
          </a:p>
        </p:txBody>
      </p:sp>
      <p:sp>
        <p:nvSpPr>
          <p:cNvPr id="10" name="Rectangle: Rounded Corners 9">
            <a:extLst>
              <a:ext uri="{FF2B5EF4-FFF2-40B4-BE49-F238E27FC236}">
                <a16:creationId xmlns:a16="http://schemas.microsoft.com/office/drawing/2014/main" id="{E80C2B4F-3290-50D2-265D-F4762CD1D67E}"/>
              </a:ext>
            </a:extLst>
          </p:cNvPr>
          <p:cNvSpPr/>
          <p:nvPr/>
        </p:nvSpPr>
        <p:spPr>
          <a:xfrm>
            <a:off x="2624330"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Tidy- Data Sanity Checks</a:t>
            </a:r>
          </a:p>
        </p:txBody>
      </p:sp>
      <p:sp>
        <p:nvSpPr>
          <p:cNvPr id="11" name="Rectangle: Rounded Corners 10">
            <a:extLst>
              <a:ext uri="{FF2B5EF4-FFF2-40B4-BE49-F238E27FC236}">
                <a16:creationId xmlns:a16="http://schemas.microsoft.com/office/drawing/2014/main" id="{128EE811-974C-7324-AF3D-AF86E799412C}"/>
              </a:ext>
            </a:extLst>
          </p:cNvPr>
          <p:cNvSpPr/>
          <p:nvPr/>
        </p:nvSpPr>
        <p:spPr>
          <a:xfrm>
            <a:off x="3864752"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Transform </a:t>
            </a:r>
          </a:p>
        </p:txBody>
      </p:sp>
      <p:sp>
        <p:nvSpPr>
          <p:cNvPr id="12" name="Rectangle: Rounded Corners 11">
            <a:extLst>
              <a:ext uri="{FF2B5EF4-FFF2-40B4-BE49-F238E27FC236}">
                <a16:creationId xmlns:a16="http://schemas.microsoft.com/office/drawing/2014/main" id="{51AC5F41-2839-B586-D9B0-3311F5F913D3}"/>
              </a:ext>
            </a:extLst>
          </p:cNvPr>
          <p:cNvSpPr/>
          <p:nvPr/>
        </p:nvSpPr>
        <p:spPr>
          <a:xfrm>
            <a:off x="5103941"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Model</a:t>
            </a:r>
          </a:p>
        </p:txBody>
      </p:sp>
      <p:sp>
        <p:nvSpPr>
          <p:cNvPr id="13" name="Rectangle: Rounded Corners 12">
            <a:extLst>
              <a:ext uri="{FF2B5EF4-FFF2-40B4-BE49-F238E27FC236}">
                <a16:creationId xmlns:a16="http://schemas.microsoft.com/office/drawing/2014/main" id="{065EA929-3EBA-F1A8-A458-9C002F5337CF}"/>
              </a:ext>
            </a:extLst>
          </p:cNvPr>
          <p:cNvSpPr/>
          <p:nvPr/>
        </p:nvSpPr>
        <p:spPr>
          <a:xfrm>
            <a:off x="6344363"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Visualization </a:t>
            </a:r>
          </a:p>
        </p:txBody>
      </p:sp>
      <p:sp>
        <p:nvSpPr>
          <p:cNvPr id="14" name="Rectangle: Rounded Corners 13">
            <a:extLst>
              <a:ext uri="{FF2B5EF4-FFF2-40B4-BE49-F238E27FC236}">
                <a16:creationId xmlns:a16="http://schemas.microsoft.com/office/drawing/2014/main" id="{A56ECFE5-F38E-7EEE-65A9-C8437D94CD70}"/>
              </a:ext>
            </a:extLst>
          </p:cNvPr>
          <p:cNvSpPr/>
          <p:nvPr/>
        </p:nvSpPr>
        <p:spPr>
          <a:xfrm>
            <a:off x="7584785" y="1237639"/>
            <a:ext cx="1146451"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Evaluation</a:t>
            </a:r>
          </a:p>
        </p:txBody>
      </p:sp>
      <p:sp>
        <p:nvSpPr>
          <p:cNvPr id="15" name="Rectangle: Rounded Corners 14">
            <a:extLst>
              <a:ext uri="{FF2B5EF4-FFF2-40B4-BE49-F238E27FC236}">
                <a16:creationId xmlns:a16="http://schemas.microsoft.com/office/drawing/2014/main" id="{FB6D613A-07FB-6677-A93A-5DCDDDAE4FF2}"/>
              </a:ext>
            </a:extLst>
          </p:cNvPr>
          <p:cNvSpPr/>
          <p:nvPr/>
        </p:nvSpPr>
        <p:spPr>
          <a:xfrm>
            <a:off x="431900"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Descriptive Statistical</a:t>
            </a:r>
          </a:p>
        </p:txBody>
      </p:sp>
      <p:sp>
        <p:nvSpPr>
          <p:cNvPr id="16" name="Rectangle: Rounded Corners 15">
            <a:extLst>
              <a:ext uri="{FF2B5EF4-FFF2-40B4-BE49-F238E27FC236}">
                <a16:creationId xmlns:a16="http://schemas.microsoft.com/office/drawing/2014/main" id="{F86533AA-F07F-ABC1-1722-48E0371DF01B}"/>
              </a:ext>
            </a:extLst>
          </p:cNvPr>
          <p:cNvSpPr/>
          <p:nvPr/>
        </p:nvSpPr>
        <p:spPr>
          <a:xfrm>
            <a:off x="431899" y="2764885"/>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Predictive Analysis</a:t>
            </a:r>
          </a:p>
        </p:txBody>
      </p:sp>
      <p:sp>
        <p:nvSpPr>
          <p:cNvPr id="17" name="Rectangle: Rounded Corners 16">
            <a:extLst>
              <a:ext uri="{FF2B5EF4-FFF2-40B4-BE49-F238E27FC236}">
                <a16:creationId xmlns:a16="http://schemas.microsoft.com/office/drawing/2014/main" id="{57E0BD36-0A7A-EB6E-4783-E518CAD64210}"/>
              </a:ext>
            </a:extLst>
          </p:cNvPr>
          <p:cNvSpPr/>
          <p:nvPr/>
        </p:nvSpPr>
        <p:spPr>
          <a:xfrm>
            <a:off x="431898" y="3515956"/>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Cluster – Based Analysis</a:t>
            </a:r>
          </a:p>
        </p:txBody>
      </p:sp>
      <p:sp>
        <p:nvSpPr>
          <p:cNvPr id="18" name="Rectangle: Rounded Corners 17">
            <a:extLst>
              <a:ext uri="{FF2B5EF4-FFF2-40B4-BE49-F238E27FC236}">
                <a16:creationId xmlns:a16="http://schemas.microsoft.com/office/drawing/2014/main" id="{7C78F15B-4947-4FC2-A320-3D3D448A0F0D}"/>
              </a:ext>
            </a:extLst>
          </p:cNvPr>
          <p:cNvSpPr/>
          <p:nvPr/>
        </p:nvSpPr>
        <p:spPr>
          <a:xfrm>
            <a:off x="1672322"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Download </a:t>
            </a:r>
            <a:r>
              <a:rPr lang="en-US" sz="800" dirty="0" err="1">
                <a:solidFill>
                  <a:schemeClr val="bg2">
                    <a:lumMod val="50000"/>
                  </a:schemeClr>
                </a:solidFill>
              </a:rPr>
              <a:t>DataSet</a:t>
            </a:r>
            <a:r>
              <a:rPr lang="en-US" sz="800" dirty="0">
                <a:solidFill>
                  <a:schemeClr val="bg2">
                    <a:lumMod val="50000"/>
                  </a:schemeClr>
                </a:solidFill>
              </a:rPr>
              <a:t> - </a:t>
            </a:r>
            <a:r>
              <a:rPr lang="en-US" sz="800" dirty="0" err="1">
                <a:solidFill>
                  <a:schemeClr val="bg2">
                    <a:lumMod val="50000"/>
                  </a:schemeClr>
                </a:solidFill>
              </a:rPr>
              <a:t>BurgundySIP</a:t>
            </a:r>
            <a:endParaRPr lang="en-US" sz="800" dirty="0">
              <a:solidFill>
                <a:schemeClr val="bg2">
                  <a:lumMod val="50000"/>
                </a:schemeClr>
              </a:solidFill>
            </a:endParaRPr>
          </a:p>
        </p:txBody>
      </p:sp>
      <p:sp>
        <p:nvSpPr>
          <p:cNvPr id="19" name="Rectangle: Rounded Corners 18">
            <a:extLst>
              <a:ext uri="{FF2B5EF4-FFF2-40B4-BE49-F238E27FC236}">
                <a16:creationId xmlns:a16="http://schemas.microsoft.com/office/drawing/2014/main" id="{8D12BD84-DCE6-1CB4-3E8C-D0913B6950FC}"/>
              </a:ext>
            </a:extLst>
          </p:cNvPr>
          <p:cNvSpPr/>
          <p:nvPr/>
        </p:nvSpPr>
        <p:spPr>
          <a:xfrm>
            <a:off x="1672322" y="2764885"/>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Use code read.csv to load file</a:t>
            </a:r>
          </a:p>
        </p:txBody>
      </p:sp>
      <p:sp>
        <p:nvSpPr>
          <p:cNvPr id="20" name="Rectangle: Rounded Corners 19">
            <a:extLst>
              <a:ext uri="{FF2B5EF4-FFF2-40B4-BE49-F238E27FC236}">
                <a16:creationId xmlns:a16="http://schemas.microsoft.com/office/drawing/2014/main" id="{FBBEAF37-1B2A-521D-EC01-952CDAB70C9F}"/>
              </a:ext>
            </a:extLst>
          </p:cNvPr>
          <p:cNvSpPr/>
          <p:nvPr/>
        </p:nvSpPr>
        <p:spPr>
          <a:xfrm>
            <a:off x="2912174"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Form Data Structure, Convert Character type to required</a:t>
            </a:r>
          </a:p>
        </p:txBody>
      </p:sp>
      <p:sp>
        <p:nvSpPr>
          <p:cNvPr id="21" name="Rectangle: Rounded Corners 20">
            <a:extLst>
              <a:ext uri="{FF2B5EF4-FFF2-40B4-BE49-F238E27FC236}">
                <a16:creationId xmlns:a16="http://schemas.microsoft.com/office/drawing/2014/main" id="{647FE21C-4A17-CD30-A027-4990C080956D}"/>
              </a:ext>
            </a:extLst>
          </p:cNvPr>
          <p:cNvSpPr/>
          <p:nvPr/>
        </p:nvSpPr>
        <p:spPr>
          <a:xfrm>
            <a:off x="2912173" y="2764885"/>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Handle Duplicates, Outliers &amp; Missing Values</a:t>
            </a:r>
          </a:p>
        </p:txBody>
      </p:sp>
      <p:sp>
        <p:nvSpPr>
          <p:cNvPr id="22" name="Rectangle: Rounded Corners 21">
            <a:extLst>
              <a:ext uri="{FF2B5EF4-FFF2-40B4-BE49-F238E27FC236}">
                <a16:creationId xmlns:a16="http://schemas.microsoft.com/office/drawing/2014/main" id="{7D54B568-8C9E-9588-9169-F8FA29D0B968}"/>
              </a:ext>
            </a:extLst>
          </p:cNvPr>
          <p:cNvSpPr/>
          <p:nvPr/>
        </p:nvSpPr>
        <p:spPr>
          <a:xfrm>
            <a:off x="2912173" y="3541060"/>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Manage Meta Data</a:t>
            </a:r>
          </a:p>
        </p:txBody>
      </p:sp>
      <p:sp>
        <p:nvSpPr>
          <p:cNvPr id="23" name="Rectangle: Rounded Corners 22">
            <a:extLst>
              <a:ext uri="{FF2B5EF4-FFF2-40B4-BE49-F238E27FC236}">
                <a16:creationId xmlns:a16="http://schemas.microsoft.com/office/drawing/2014/main" id="{38EFFFBA-B446-97EF-638B-3EB2D04FA738}"/>
              </a:ext>
            </a:extLst>
          </p:cNvPr>
          <p:cNvSpPr/>
          <p:nvPr/>
        </p:nvSpPr>
        <p:spPr>
          <a:xfrm>
            <a:off x="4153166"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lumMod val="50000"/>
                  </a:schemeClr>
                </a:solidFill>
              </a:rPr>
              <a:t>Rename Variables &amp; Levels to required</a:t>
            </a:r>
          </a:p>
        </p:txBody>
      </p:sp>
      <p:sp>
        <p:nvSpPr>
          <p:cNvPr id="24" name="Rectangle: Rounded Corners 23">
            <a:extLst>
              <a:ext uri="{FF2B5EF4-FFF2-40B4-BE49-F238E27FC236}">
                <a16:creationId xmlns:a16="http://schemas.microsoft.com/office/drawing/2014/main" id="{00688339-5B37-D697-1A68-CC37AB9EB99D}"/>
              </a:ext>
            </a:extLst>
          </p:cNvPr>
          <p:cNvSpPr/>
          <p:nvPr/>
        </p:nvSpPr>
        <p:spPr>
          <a:xfrm>
            <a:off x="4149128" y="2764885"/>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Transform variables, factors</a:t>
            </a:r>
          </a:p>
        </p:txBody>
      </p:sp>
      <p:sp>
        <p:nvSpPr>
          <p:cNvPr id="25" name="Rectangle: Rounded Corners 24">
            <a:extLst>
              <a:ext uri="{FF2B5EF4-FFF2-40B4-BE49-F238E27FC236}">
                <a16:creationId xmlns:a16="http://schemas.microsoft.com/office/drawing/2014/main" id="{B7BC1019-1E6F-9ED0-7334-FA7A5FE8E069}"/>
              </a:ext>
            </a:extLst>
          </p:cNvPr>
          <p:cNvSpPr/>
          <p:nvPr/>
        </p:nvSpPr>
        <p:spPr>
          <a:xfrm>
            <a:off x="4142981" y="3541060"/>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Transform variables, factors</a:t>
            </a:r>
          </a:p>
        </p:txBody>
      </p:sp>
      <p:sp>
        <p:nvSpPr>
          <p:cNvPr id="26" name="Rectangle: Rounded Corners 25">
            <a:extLst>
              <a:ext uri="{FF2B5EF4-FFF2-40B4-BE49-F238E27FC236}">
                <a16:creationId xmlns:a16="http://schemas.microsoft.com/office/drawing/2014/main" id="{0B1233C9-E00C-B155-E3F4-CF0D0DBF444D}"/>
              </a:ext>
            </a:extLst>
          </p:cNvPr>
          <p:cNvSpPr/>
          <p:nvPr/>
        </p:nvSpPr>
        <p:spPr>
          <a:xfrm>
            <a:off x="5394158"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 dirty="0">
                <a:solidFill>
                  <a:schemeClr val="bg2">
                    <a:lumMod val="50000"/>
                  </a:schemeClr>
                </a:solidFill>
              </a:rPr>
              <a:t>Aggregation &amp; Summary through Correlation Matrix Plots&amp; Box</a:t>
            </a:r>
          </a:p>
        </p:txBody>
      </p:sp>
      <p:sp>
        <p:nvSpPr>
          <p:cNvPr id="27" name="Rectangle: Rounded Corners 26">
            <a:extLst>
              <a:ext uri="{FF2B5EF4-FFF2-40B4-BE49-F238E27FC236}">
                <a16:creationId xmlns:a16="http://schemas.microsoft.com/office/drawing/2014/main" id="{FF49F3F6-00A8-223A-0503-583538D01E68}"/>
              </a:ext>
            </a:extLst>
          </p:cNvPr>
          <p:cNvSpPr/>
          <p:nvPr/>
        </p:nvSpPr>
        <p:spPr>
          <a:xfrm>
            <a:off x="5394158" y="2764885"/>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Descriptive Statistics: Scatterplot, Histogram</a:t>
            </a:r>
          </a:p>
        </p:txBody>
      </p:sp>
      <p:sp>
        <p:nvSpPr>
          <p:cNvPr id="28" name="Rectangle: Rounded Corners 27">
            <a:extLst>
              <a:ext uri="{FF2B5EF4-FFF2-40B4-BE49-F238E27FC236}">
                <a16:creationId xmlns:a16="http://schemas.microsoft.com/office/drawing/2014/main" id="{AD49F06F-0630-FFE1-6A7E-822F75522EFB}"/>
              </a:ext>
            </a:extLst>
          </p:cNvPr>
          <p:cNvSpPr/>
          <p:nvPr/>
        </p:nvSpPr>
        <p:spPr>
          <a:xfrm>
            <a:off x="5392355" y="3515956"/>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Predictive Analysis : polynomial &amp; Logarithmic Regression</a:t>
            </a:r>
          </a:p>
        </p:txBody>
      </p:sp>
      <p:sp>
        <p:nvSpPr>
          <p:cNvPr id="29" name="Rectangle: Rounded Corners 28">
            <a:extLst>
              <a:ext uri="{FF2B5EF4-FFF2-40B4-BE49-F238E27FC236}">
                <a16:creationId xmlns:a16="http://schemas.microsoft.com/office/drawing/2014/main" id="{E214B525-0DC2-BCE7-AAAC-E6C0CAC8CD34}"/>
              </a:ext>
            </a:extLst>
          </p:cNvPr>
          <p:cNvSpPr/>
          <p:nvPr/>
        </p:nvSpPr>
        <p:spPr>
          <a:xfrm>
            <a:off x="5392355" y="4292131"/>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Cluster Based Analysis: K- means Univariate </a:t>
            </a:r>
          </a:p>
        </p:txBody>
      </p:sp>
      <p:sp>
        <p:nvSpPr>
          <p:cNvPr id="30" name="Rectangle: Rounded Corners 29">
            <a:extLst>
              <a:ext uri="{FF2B5EF4-FFF2-40B4-BE49-F238E27FC236}">
                <a16:creationId xmlns:a16="http://schemas.microsoft.com/office/drawing/2014/main" id="{6C6AF3B7-C2AB-69B5-861D-FB187AE3DFD6}"/>
              </a:ext>
            </a:extLst>
          </p:cNvPr>
          <p:cNvSpPr/>
          <p:nvPr/>
        </p:nvSpPr>
        <p:spPr>
          <a:xfrm>
            <a:off x="6690640" y="2013814"/>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Descriptive Statistics: Scatterplot, Histogram</a:t>
            </a:r>
          </a:p>
        </p:txBody>
      </p:sp>
      <p:sp>
        <p:nvSpPr>
          <p:cNvPr id="31" name="Rectangle: Rounded Corners 30">
            <a:extLst>
              <a:ext uri="{FF2B5EF4-FFF2-40B4-BE49-F238E27FC236}">
                <a16:creationId xmlns:a16="http://schemas.microsoft.com/office/drawing/2014/main" id="{140ABB2A-D1BE-C365-9876-11D7EB9FFAB1}"/>
              </a:ext>
            </a:extLst>
          </p:cNvPr>
          <p:cNvSpPr/>
          <p:nvPr/>
        </p:nvSpPr>
        <p:spPr>
          <a:xfrm>
            <a:off x="6690639" y="2789989"/>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Predictive Analysis : Scatterplot, Regression line</a:t>
            </a:r>
          </a:p>
        </p:txBody>
      </p:sp>
      <p:sp>
        <p:nvSpPr>
          <p:cNvPr id="32" name="Rectangle: Rounded Corners 31">
            <a:extLst>
              <a:ext uri="{FF2B5EF4-FFF2-40B4-BE49-F238E27FC236}">
                <a16:creationId xmlns:a16="http://schemas.microsoft.com/office/drawing/2014/main" id="{D7195BC1-8DEB-7494-6BD1-7D866DE2C77B}"/>
              </a:ext>
            </a:extLst>
          </p:cNvPr>
          <p:cNvSpPr/>
          <p:nvPr/>
        </p:nvSpPr>
        <p:spPr>
          <a:xfrm>
            <a:off x="6690638" y="3541060"/>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lumMod val="50000"/>
                  </a:schemeClr>
                </a:solidFill>
              </a:rPr>
              <a:t>Cluster Based Analysis: K- means Univariate </a:t>
            </a:r>
          </a:p>
        </p:txBody>
      </p:sp>
      <p:sp>
        <p:nvSpPr>
          <p:cNvPr id="33" name="Rectangle: Rounded Corners 32">
            <a:extLst>
              <a:ext uri="{FF2B5EF4-FFF2-40B4-BE49-F238E27FC236}">
                <a16:creationId xmlns:a16="http://schemas.microsoft.com/office/drawing/2014/main" id="{6A848DEF-5772-8626-02F3-B47A72755D36}"/>
              </a:ext>
            </a:extLst>
          </p:cNvPr>
          <p:cNvSpPr/>
          <p:nvPr/>
        </p:nvSpPr>
        <p:spPr>
          <a:xfrm>
            <a:off x="7850774" y="2016011"/>
            <a:ext cx="858037" cy="629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50000"/>
                  </a:schemeClr>
                </a:solidFill>
              </a:rPr>
              <a:t>Objectives Met</a:t>
            </a:r>
          </a:p>
        </p:txBody>
      </p:sp>
      <p:cxnSp>
        <p:nvCxnSpPr>
          <p:cNvPr id="35" name="Straight Connector 34">
            <a:extLst>
              <a:ext uri="{FF2B5EF4-FFF2-40B4-BE49-F238E27FC236}">
                <a16:creationId xmlns:a16="http://schemas.microsoft.com/office/drawing/2014/main" id="{43928F39-438F-025F-A8EB-072E63693119}"/>
              </a:ext>
            </a:extLst>
          </p:cNvPr>
          <p:cNvCxnSpPr/>
          <p:nvPr/>
        </p:nvCxnSpPr>
        <p:spPr>
          <a:xfrm>
            <a:off x="244929" y="1867189"/>
            <a:ext cx="0" cy="1988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5FB333A-196F-56D1-5F65-7D32F0504421}"/>
              </a:ext>
            </a:extLst>
          </p:cNvPr>
          <p:cNvCxnSpPr>
            <a:endCxn id="15" idx="1"/>
          </p:cNvCxnSpPr>
          <p:nvPr/>
        </p:nvCxnSpPr>
        <p:spPr>
          <a:xfrm>
            <a:off x="244929" y="2328589"/>
            <a:ext cx="186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E7F548-0880-4F66-35EB-B3A5CC36E982}"/>
              </a:ext>
            </a:extLst>
          </p:cNvPr>
          <p:cNvCxnSpPr>
            <a:endCxn id="17" idx="1"/>
          </p:cNvCxnSpPr>
          <p:nvPr/>
        </p:nvCxnSpPr>
        <p:spPr>
          <a:xfrm flipV="1">
            <a:off x="244929" y="3830731"/>
            <a:ext cx="186969" cy="25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4E746B-875B-6A37-9580-5495BF9BB6D8}"/>
              </a:ext>
            </a:extLst>
          </p:cNvPr>
          <p:cNvCxnSpPr>
            <a:stCxn id="16" idx="1"/>
          </p:cNvCxnSpPr>
          <p:nvPr/>
        </p:nvCxnSpPr>
        <p:spPr>
          <a:xfrm flipH="1" flipV="1">
            <a:off x="244929" y="3079659"/>
            <a:ext cx="18697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F3A8BF-FC75-DF45-F304-04C880D6FB5D}"/>
              </a:ext>
            </a:extLst>
          </p:cNvPr>
          <p:cNvCxnSpPr/>
          <p:nvPr/>
        </p:nvCxnSpPr>
        <p:spPr>
          <a:xfrm>
            <a:off x="1551214" y="1867189"/>
            <a:ext cx="0" cy="1237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CBCC20E-D29E-E588-4490-569BA47D8FDE}"/>
              </a:ext>
            </a:extLst>
          </p:cNvPr>
          <p:cNvCxnSpPr>
            <a:cxnSpLocks/>
            <a:stCxn id="19" idx="1"/>
          </p:cNvCxnSpPr>
          <p:nvPr/>
        </p:nvCxnSpPr>
        <p:spPr>
          <a:xfrm flipH="1" flipV="1">
            <a:off x="1533127" y="3079659"/>
            <a:ext cx="1391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AEB7FB5-D735-2FE8-EEAD-598706DC905C}"/>
              </a:ext>
            </a:extLst>
          </p:cNvPr>
          <p:cNvCxnSpPr>
            <a:cxnSpLocks/>
            <a:stCxn id="18" idx="1"/>
          </p:cNvCxnSpPr>
          <p:nvPr/>
        </p:nvCxnSpPr>
        <p:spPr>
          <a:xfrm flipH="1">
            <a:off x="1551214" y="2328589"/>
            <a:ext cx="1211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8E6E5F3-7496-533F-CEAF-9804D8232330}"/>
              </a:ext>
            </a:extLst>
          </p:cNvPr>
          <p:cNvCxnSpPr/>
          <p:nvPr/>
        </p:nvCxnSpPr>
        <p:spPr>
          <a:xfrm>
            <a:off x="2735036" y="1867189"/>
            <a:ext cx="0" cy="1988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23FBF37-8C70-25A3-6809-073B060B0C47}"/>
              </a:ext>
            </a:extLst>
          </p:cNvPr>
          <p:cNvCxnSpPr>
            <a:stCxn id="22" idx="1"/>
          </p:cNvCxnSpPr>
          <p:nvPr/>
        </p:nvCxnSpPr>
        <p:spPr>
          <a:xfrm flipH="1">
            <a:off x="2743200" y="3855835"/>
            <a:ext cx="168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CA36C7-D195-06DB-32A3-00D4FD4A274B}"/>
              </a:ext>
            </a:extLst>
          </p:cNvPr>
          <p:cNvCxnSpPr>
            <a:stCxn id="20" idx="1"/>
          </p:cNvCxnSpPr>
          <p:nvPr/>
        </p:nvCxnSpPr>
        <p:spPr>
          <a:xfrm flipH="1">
            <a:off x="2743200" y="2328589"/>
            <a:ext cx="168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CD0F18-F99D-C552-A240-FD94A528BF6D}"/>
              </a:ext>
            </a:extLst>
          </p:cNvPr>
          <p:cNvCxnSpPr>
            <a:stCxn id="21" idx="1"/>
          </p:cNvCxnSpPr>
          <p:nvPr/>
        </p:nvCxnSpPr>
        <p:spPr>
          <a:xfrm flipH="1" flipV="1">
            <a:off x="2743200" y="3079659"/>
            <a:ext cx="16897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8BB5AE-9391-042C-5138-95B42A6CF51B}"/>
              </a:ext>
            </a:extLst>
          </p:cNvPr>
          <p:cNvCxnSpPr>
            <a:cxnSpLocks/>
          </p:cNvCxnSpPr>
          <p:nvPr/>
        </p:nvCxnSpPr>
        <p:spPr>
          <a:xfrm>
            <a:off x="4041321" y="1892293"/>
            <a:ext cx="0" cy="1963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108652E-64A4-0CD4-7D02-83BB67471CD9}"/>
              </a:ext>
            </a:extLst>
          </p:cNvPr>
          <p:cNvCxnSpPr>
            <a:stCxn id="25" idx="1"/>
          </p:cNvCxnSpPr>
          <p:nvPr/>
        </p:nvCxnSpPr>
        <p:spPr>
          <a:xfrm flipH="1">
            <a:off x="4041321" y="3855835"/>
            <a:ext cx="101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6D0CC0D-C917-7718-01F8-55D3397B2F50}"/>
              </a:ext>
            </a:extLst>
          </p:cNvPr>
          <p:cNvCxnSpPr>
            <a:stCxn id="24" idx="1"/>
          </p:cNvCxnSpPr>
          <p:nvPr/>
        </p:nvCxnSpPr>
        <p:spPr>
          <a:xfrm flipH="1" flipV="1">
            <a:off x="4041321" y="3079659"/>
            <a:ext cx="1078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48F024C-8255-34AB-F9B9-FEBE37CBBB10}"/>
              </a:ext>
            </a:extLst>
          </p:cNvPr>
          <p:cNvCxnSpPr>
            <a:stCxn id="23" idx="1"/>
          </p:cNvCxnSpPr>
          <p:nvPr/>
        </p:nvCxnSpPr>
        <p:spPr>
          <a:xfrm flipH="1">
            <a:off x="4038248" y="2328589"/>
            <a:ext cx="1149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2CC8BC6-1D72-FDCF-719C-2C4A91E63476}"/>
              </a:ext>
            </a:extLst>
          </p:cNvPr>
          <p:cNvCxnSpPr>
            <a:cxnSpLocks/>
          </p:cNvCxnSpPr>
          <p:nvPr/>
        </p:nvCxnSpPr>
        <p:spPr>
          <a:xfrm flipH="1">
            <a:off x="5208243" y="1867189"/>
            <a:ext cx="571" cy="2739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5E104F1-A48C-6333-C205-833C02BD8C68}"/>
              </a:ext>
            </a:extLst>
          </p:cNvPr>
          <p:cNvCxnSpPr>
            <a:stCxn id="29" idx="1"/>
          </p:cNvCxnSpPr>
          <p:nvPr/>
        </p:nvCxnSpPr>
        <p:spPr>
          <a:xfrm flipH="1">
            <a:off x="5216979" y="4606906"/>
            <a:ext cx="175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CAD0854-2701-E0CA-D678-F8CCE09B584F}"/>
              </a:ext>
            </a:extLst>
          </p:cNvPr>
          <p:cNvCxnSpPr>
            <a:stCxn id="28" idx="1"/>
          </p:cNvCxnSpPr>
          <p:nvPr/>
        </p:nvCxnSpPr>
        <p:spPr>
          <a:xfrm flipH="1">
            <a:off x="5208814" y="3830731"/>
            <a:ext cx="18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ED975F-6EE6-BF85-6584-C4521A973FFB}"/>
              </a:ext>
            </a:extLst>
          </p:cNvPr>
          <p:cNvCxnSpPr>
            <a:stCxn id="27" idx="1"/>
          </p:cNvCxnSpPr>
          <p:nvPr/>
        </p:nvCxnSpPr>
        <p:spPr>
          <a:xfrm flipH="1" flipV="1">
            <a:off x="5216979" y="3079659"/>
            <a:ext cx="1771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23B9534-9406-BCA7-6361-D0A9840FD6EB}"/>
              </a:ext>
            </a:extLst>
          </p:cNvPr>
          <p:cNvCxnSpPr>
            <a:stCxn id="26" idx="1"/>
          </p:cNvCxnSpPr>
          <p:nvPr/>
        </p:nvCxnSpPr>
        <p:spPr>
          <a:xfrm flipH="1" flipV="1">
            <a:off x="5208243" y="2316036"/>
            <a:ext cx="185915" cy="12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BAB0EBE-1F7E-EEEC-290E-F2121233B07B}"/>
              </a:ext>
            </a:extLst>
          </p:cNvPr>
          <p:cNvCxnSpPr>
            <a:cxnSpLocks/>
          </p:cNvCxnSpPr>
          <p:nvPr/>
        </p:nvCxnSpPr>
        <p:spPr>
          <a:xfrm>
            <a:off x="6433933" y="1867189"/>
            <a:ext cx="10694" cy="197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A8DBC1-1F96-61A6-ED31-3F335D07C52B}"/>
              </a:ext>
            </a:extLst>
          </p:cNvPr>
          <p:cNvCxnSpPr>
            <a:stCxn id="32" idx="1"/>
          </p:cNvCxnSpPr>
          <p:nvPr/>
        </p:nvCxnSpPr>
        <p:spPr>
          <a:xfrm flipH="1">
            <a:off x="6451470" y="3855835"/>
            <a:ext cx="239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9A39A5-F81E-E90E-7E5F-1CE3C0B4FE1A}"/>
              </a:ext>
            </a:extLst>
          </p:cNvPr>
          <p:cNvCxnSpPr>
            <a:stCxn id="31" idx="1"/>
          </p:cNvCxnSpPr>
          <p:nvPr/>
        </p:nvCxnSpPr>
        <p:spPr>
          <a:xfrm flipH="1">
            <a:off x="6447069" y="3104764"/>
            <a:ext cx="243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0C708B7-72AC-A96B-87B9-4B761F1422E5}"/>
              </a:ext>
            </a:extLst>
          </p:cNvPr>
          <p:cNvCxnSpPr>
            <a:stCxn id="30" idx="1"/>
          </p:cNvCxnSpPr>
          <p:nvPr/>
        </p:nvCxnSpPr>
        <p:spPr>
          <a:xfrm flipH="1">
            <a:off x="6447069" y="2328589"/>
            <a:ext cx="2435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C348DA-2669-E508-4244-8949DB1CF56E}"/>
              </a:ext>
            </a:extLst>
          </p:cNvPr>
          <p:cNvCxnSpPr>
            <a:cxnSpLocks/>
          </p:cNvCxnSpPr>
          <p:nvPr/>
        </p:nvCxnSpPr>
        <p:spPr>
          <a:xfrm>
            <a:off x="7729982" y="1867189"/>
            <a:ext cx="0" cy="456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BC3F971-081B-35C1-5C70-F30A19CB9B2C}"/>
              </a:ext>
            </a:extLst>
          </p:cNvPr>
          <p:cNvCxnSpPr>
            <a:cxnSpLocks/>
            <a:stCxn id="33" idx="1"/>
          </p:cNvCxnSpPr>
          <p:nvPr/>
        </p:nvCxnSpPr>
        <p:spPr>
          <a:xfrm flipH="1">
            <a:off x="7729982" y="2330786"/>
            <a:ext cx="120792" cy="0"/>
          </a:xfrm>
          <a:prstGeom prst="line">
            <a:avLst/>
          </a:prstGeom>
        </p:spPr>
        <p:style>
          <a:lnRef idx="1">
            <a:schemeClr val="accent1"/>
          </a:lnRef>
          <a:fillRef idx="0">
            <a:schemeClr val="accent1"/>
          </a:fillRef>
          <a:effectRef idx="0">
            <a:schemeClr val="accent1"/>
          </a:effectRef>
          <a:fontRef idx="minor">
            <a:schemeClr val="tx1"/>
          </a:fontRef>
        </p:style>
      </p:cxnSp>
      <p:sp>
        <p:nvSpPr>
          <p:cNvPr id="170" name="Arrow: Right 169">
            <a:extLst>
              <a:ext uri="{FF2B5EF4-FFF2-40B4-BE49-F238E27FC236}">
                <a16:creationId xmlns:a16="http://schemas.microsoft.com/office/drawing/2014/main" id="{0466905B-5232-E778-4BC2-0C31D89251C2}"/>
              </a:ext>
            </a:extLst>
          </p:cNvPr>
          <p:cNvSpPr/>
          <p:nvPr/>
        </p:nvSpPr>
        <p:spPr>
          <a:xfrm>
            <a:off x="244929" y="883029"/>
            <a:ext cx="8463882" cy="28967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34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366868"/>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83825" y="1076425"/>
            <a:ext cx="4448022" cy="3551100"/>
          </a:xfrm>
          <a:prstGeom prst="rect">
            <a:avLst/>
          </a:prstGeom>
        </p:spPr>
        <p:txBody>
          <a:bodyPr spcFirstLastPara="1" wrap="square" lIns="91425" tIns="91425" rIns="91425" bIns="91425" anchor="t" anchorCtr="0">
            <a:noAutofit/>
          </a:bodyPr>
          <a:lstStyle/>
          <a:p>
            <a:pPr marL="152400" indent="0">
              <a:buSzPts val="1200"/>
              <a:buNone/>
            </a:pPr>
            <a:r>
              <a:rPr lang="en-US" sz="1400" b="1" dirty="0"/>
              <a:t>Importing Data</a:t>
            </a:r>
          </a:p>
          <a:p>
            <a:pPr marL="152400" lvl="0" indent="0" algn="l" rtl="0">
              <a:spcBef>
                <a:spcPts val="0"/>
              </a:spcBef>
              <a:spcAft>
                <a:spcPts val="0"/>
              </a:spcAft>
              <a:buSzPts val="1200"/>
              <a:buNone/>
            </a:pPr>
            <a:r>
              <a:rPr lang="en-US" sz="1200" dirty="0"/>
              <a:t>For importing Data, we have used the function read.csv() with option </a:t>
            </a:r>
            <a:r>
              <a:rPr lang="en-US" sz="1200" dirty="0" err="1"/>
              <a:t>na.strings</a:t>
            </a:r>
            <a:r>
              <a:rPr lang="en-US" sz="1200" dirty="0"/>
              <a:t>. </a:t>
            </a:r>
          </a:p>
          <a:p>
            <a:pPr marL="152400" lvl="0" indent="0" algn="l" rtl="0">
              <a:spcBef>
                <a:spcPts val="600"/>
              </a:spcBef>
              <a:spcAft>
                <a:spcPts val="0"/>
              </a:spcAft>
              <a:buSzPts val="1200"/>
              <a:buNone/>
            </a:pPr>
            <a:r>
              <a:rPr lang="en" sz="1400" b="1" dirty="0"/>
              <a:t>Variable Analysis </a:t>
            </a:r>
          </a:p>
          <a:p>
            <a:pPr marL="438150" lvl="0" indent="-285750" algn="l" rtl="0">
              <a:spcBef>
                <a:spcPts val="600"/>
              </a:spcBef>
              <a:spcAft>
                <a:spcPts val="0"/>
              </a:spcAft>
              <a:buSzPts val="1200"/>
              <a:buFont typeface="Wingdings" panose="05000000000000000000" pitchFamily="2" charset="2"/>
              <a:buChar char="Ø"/>
            </a:pPr>
            <a:r>
              <a:rPr lang="en-US" sz="1200" dirty="0"/>
              <a:t>Variable Summary – Using the function summary()</a:t>
            </a:r>
          </a:p>
          <a:p>
            <a:pPr marL="438150" lvl="0" indent="-285750" algn="l" rtl="0">
              <a:spcBef>
                <a:spcPts val="600"/>
              </a:spcBef>
              <a:spcAft>
                <a:spcPts val="0"/>
              </a:spcAft>
              <a:buSzPts val="1200"/>
              <a:buFont typeface="Wingdings" panose="05000000000000000000" pitchFamily="2" charset="2"/>
              <a:buChar char="Ø"/>
            </a:pPr>
            <a:r>
              <a:rPr lang="en-US" sz="1200" dirty="0"/>
              <a:t>Initial Visualization – Using function tail() and head()</a:t>
            </a:r>
          </a:p>
          <a:p>
            <a:pPr marL="438150" lvl="0" indent="-285750" algn="l" rtl="0">
              <a:spcBef>
                <a:spcPts val="600"/>
              </a:spcBef>
              <a:spcAft>
                <a:spcPts val="0"/>
              </a:spcAft>
              <a:buSzPts val="1200"/>
              <a:buFont typeface="Wingdings" panose="05000000000000000000" pitchFamily="2" charset="2"/>
              <a:buChar char="Ø"/>
            </a:pPr>
            <a:r>
              <a:rPr lang="en-US" sz="1200" dirty="0"/>
              <a:t>Structural Integrity of Data Set – str() </a:t>
            </a:r>
          </a:p>
          <a:p>
            <a:pPr marL="438150" lvl="0" indent="-285750" algn="just" rtl="0">
              <a:spcBef>
                <a:spcPts val="600"/>
              </a:spcBef>
              <a:spcAft>
                <a:spcPts val="0"/>
              </a:spcAft>
              <a:buSzPts val="1200"/>
              <a:buFont typeface="Wingdings" panose="05000000000000000000" pitchFamily="2" charset="2"/>
              <a:buChar char="Ø"/>
            </a:pPr>
            <a:endParaRPr lang="en-US" sz="1200" dirty="0"/>
          </a:p>
          <a:p>
            <a:pPr marL="114300" indent="0" algn="just">
              <a:spcBef>
                <a:spcPts val="600"/>
              </a:spcBef>
              <a:buNone/>
            </a:pPr>
            <a:r>
              <a:rPr lang="en-CA" sz="1200" b="1" dirty="0"/>
              <a:t>Change variable names</a:t>
            </a:r>
            <a:r>
              <a:rPr lang="en-CA" sz="1200" dirty="0"/>
              <a:t>: We have changed the variable names for each variable because the original names were not describing variables in better way.</a:t>
            </a:r>
          </a:p>
          <a:p>
            <a:pPr marL="0" lvl="0" indent="0" algn="l" rtl="0">
              <a:spcBef>
                <a:spcPts val="1600"/>
              </a:spcBef>
              <a:spcAft>
                <a:spcPts val="0"/>
              </a:spcAft>
              <a:buNone/>
            </a:pPr>
            <a:endParaRPr sz="1000" dirty="0">
              <a:latin typeface="Arial"/>
              <a:ea typeface="Arial"/>
              <a:cs typeface="Arial"/>
              <a:sym typeface="Arial"/>
            </a:endParaRPr>
          </a:p>
          <a:p>
            <a:pPr marL="0" lvl="0" indent="0" algn="l" rtl="0">
              <a:spcBef>
                <a:spcPts val="1600"/>
              </a:spcBef>
              <a:spcAft>
                <a:spcPts val="1600"/>
              </a:spcAft>
              <a:buNone/>
            </a:pPr>
            <a:endParaRPr sz="1000" dirty="0"/>
          </a:p>
        </p:txBody>
      </p:sp>
      <p:sp>
        <p:nvSpPr>
          <p:cNvPr id="2" name="TextBox 1">
            <a:extLst>
              <a:ext uri="{FF2B5EF4-FFF2-40B4-BE49-F238E27FC236}">
                <a16:creationId xmlns:a16="http://schemas.microsoft.com/office/drawing/2014/main" id="{0A12F36C-CA2B-B3E3-AABB-8CE8B6AD1190}"/>
              </a:ext>
            </a:extLst>
          </p:cNvPr>
          <p:cNvSpPr txBox="1"/>
          <p:nvPr/>
        </p:nvSpPr>
        <p:spPr>
          <a:xfrm>
            <a:off x="5075040" y="715697"/>
            <a:ext cx="1733909" cy="276999"/>
          </a:xfrm>
          <a:prstGeom prst="rect">
            <a:avLst/>
          </a:prstGeom>
          <a:noFill/>
        </p:spPr>
        <p:txBody>
          <a:bodyPr wrap="square" rtlCol="0">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Variable Analysis</a:t>
            </a:r>
          </a:p>
        </p:txBody>
      </p:sp>
      <p:pic>
        <p:nvPicPr>
          <p:cNvPr id="8" name="Picture 7">
            <a:extLst>
              <a:ext uri="{FF2B5EF4-FFF2-40B4-BE49-F238E27FC236}">
                <a16:creationId xmlns:a16="http://schemas.microsoft.com/office/drawing/2014/main" id="{E98FD7D9-2141-CF03-8FCC-927E451EA4EF}"/>
              </a:ext>
            </a:extLst>
          </p:cNvPr>
          <p:cNvPicPr>
            <a:picLocks noChangeAspect="1"/>
          </p:cNvPicPr>
          <p:nvPr/>
        </p:nvPicPr>
        <p:blipFill rotWithShape="1">
          <a:blip r:embed="rId3"/>
          <a:srcRect l="3409" t="28847" r="57910" b="66457"/>
          <a:stretch/>
        </p:blipFill>
        <p:spPr>
          <a:xfrm>
            <a:off x="5018439" y="384092"/>
            <a:ext cx="3922313" cy="364187"/>
          </a:xfrm>
          <a:prstGeom prst="rect">
            <a:avLst/>
          </a:prstGeom>
        </p:spPr>
      </p:pic>
      <p:sp>
        <p:nvSpPr>
          <p:cNvPr id="10" name="TextBox 9">
            <a:extLst>
              <a:ext uri="{FF2B5EF4-FFF2-40B4-BE49-F238E27FC236}">
                <a16:creationId xmlns:a16="http://schemas.microsoft.com/office/drawing/2014/main" id="{F56297F9-0B0A-3B5F-3ADF-86DC283EF215}"/>
              </a:ext>
            </a:extLst>
          </p:cNvPr>
          <p:cNvSpPr txBox="1"/>
          <p:nvPr/>
        </p:nvSpPr>
        <p:spPr>
          <a:xfrm>
            <a:off x="4959917" y="134875"/>
            <a:ext cx="2196860" cy="276999"/>
          </a:xfrm>
          <a:prstGeom prst="rect">
            <a:avLst/>
          </a:prstGeom>
          <a:noFill/>
        </p:spPr>
        <p:txBody>
          <a:bodyPr wrap="square">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Importing Data</a:t>
            </a:r>
          </a:p>
        </p:txBody>
      </p:sp>
      <p:pic>
        <p:nvPicPr>
          <p:cNvPr id="5" name="Picture 4" descr="A screenshot of a computer&#10;&#10;Description automatically generated with low confidence">
            <a:extLst>
              <a:ext uri="{FF2B5EF4-FFF2-40B4-BE49-F238E27FC236}">
                <a16:creationId xmlns:a16="http://schemas.microsoft.com/office/drawing/2014/main" id="{CC560429-4C8A-4ED7-B0E2-D8616035A400}"/>
              </a:ext>
            </a:extLst>
          </p:cNvPr>
          <p:cNvPicPr>
            <a:picLocks noChangeAspect="1"/>
          </p:cNvPicPr>
          <p:nvPr/>
        </p:nvPicPr>
        <p:blipFill>
          <a:blip r:embed="rId4"/>
          <a:stretch>
            <a:fillRect/>
          </a:stretch>
        </p:blipFill>
        <p:spPr>
          <a:xfrm>
            <a:off x="5018439" y="974668"/>
            <a:ext cx="3661512" cy="1205059"/>
          </a:xfrm>
          <a:prstGeom prst="rect">
            <a:avLst/>
          </a:prstGeom>
        </p:spPr>
      </p:pic>
      <p:pic>
        <p:nvPicPr>
          <p:cNvPr id="9" name="Picture 8" descr="Text, letter&#10;&#10;Description automatically generated">
            <a:extLst>
              <a:ext uri="{FF2B5EF4-FFF2-40B4-BE49-F238E27FC236}">
                <a16:creationId xmlns:a16="http://schemas.microsoft.com/office/drawing/2014/main" id="{EFBFE75A-D09E-5F03-FB47-F2E8F05FECF1}"/>
              </a:ext>
            </a:extLst>
          </p:cNvPr>
          <p:cNvPicPr>
            <a:picLocks noChangeAspect="1"/>
          </p:cNvPicPr>
          <p:nvPr/>
        </p:nvPicPr>
        <p:blipFill>
          <a:blip r:embed="rId5"/>
          <a:stretch>
            <a:fillRect/>
          </a:stretch>
        </p:blipFill>
        <p:spPr>
          <a:xfrm>
            <a:off x="5018439" y="2259882"/>
            <a:ext cx="3947260" cy="1657566"/>
          </a:xfrm>
          <a:prstGeom prst="rect">
            <a:avLst/>
          </a:prstGeom>
        </p:spPr>
      </p:pic>
      <p:pic>
        <p:nvPicPr>
          <p:cNvPr id="11" name="Picture 10">
            <a:extLst>
              <a:ext uri="{FF2B5EF4-FFF2-40B4-BE49-F238E27FC236}">
                <a16:creationId xmlns:a16="http://schemas.microsoft.com/office/drawing/2014/main" id="{331CF3BE-07AE-B141-1C41-7638F57AC2DF}"/>
              </a:ext>
            </a:extLst>
          </p:cNvPr>
          <p:cNvPicPr>
            <a:picLocks noChangeAspect="1"/>
          </p:cNvPicPr>
          <p:nvPr/>
        </p:nvPicPr>
        <p:blipFill>
          <a:blip r:embed="rId6"/>
          <a:stretch>
            <a:fillRect/>
          </a:stretch>
        </p:blipFill>
        <p:spPr>
          <a:xfrm>
            <a:off x="5075040" y="3970503"/>
            <a:ext cx="4127350" cy="853514"/>
          </a:xfrm>
          <a:prstGeom prst="rect">
            <a:avLst/>
          </a:prstGeom>
        </p:spPr>
      </p:pic>
    </p:spTree>
    <p:extLst>
      <p:ext uri="{BB962C8B-B14F-4D97-AF65-F5344CB8AC3E}">
        <p14:creationId xmlns:p14="http://schemas.microsoft.com/office/powerpoint/2010/main" val="143222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Sanity Checks</a:t>
            </a:r>
            <a:endParaRPr dirty="0"/>
          </a:p>
        </p:txBody>
      </p:sp>
      <p:sp>
        <p:nvSpPr>
          <p:cNvPr id="159" name="Google Shape;159;p20"/>
          <p:cNvSpPr txBox="1">
            <a:spLocks noGrp="1"/>
          </p:cNvSpPr>
          <p:nvPr>
            <p:ph type="body" idx="1"/>
          </p:nvPr>
        </p:nvSpPr>
        <p:spPr>
          <a:xfrm>
            <a:off x="383825" y="1076425"/>
            <a:ext cx="3848700" cy="3708360"/>
          </a:xfrm>
          <a:prstGeom prst="rect">
            <a:avLst/>
          </a:prstGeom>
        </p:spPr>
        <p:txBody>
          <a:bodyPr spcFirstLastPara="1" wrap="square" lIns="91425" tIns="91425" rIns="91425" bIns="91425" anchor="t" anchorCtr="0">
            <a:noAutofit/>
          </a:bodyPr>
          <a:lstStyle/>
          <a:p>
            <a:pPr marL="0" indent="0">
              <a:spcBef>
                <a:spcPts val="600"/>
              </a:spcBef>
              <a:buNone/>
            </a:pPr>
            <a:r>
              <a:rPr lang="en" sz="1400" b="1" dirty="0"/>
              <a:t>Variable Analysis  (contd)</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sym typeface="Arial"/>
              </a:rPr>
              <a:t> Casting/Conversion – The data given was Character data type. This was done by Converting </a:t>
            </a:r>
            <a:r>
              <a:rPr lang="en-US" sz="1200" dirty="0" err="1">
                <a:latin typeface="Roboto" panose="02000000000000000000" pitchFamily="2" charset="0"/>
                <a:ea typeface="Roboto" panose="02000000000000000000" pitchFamily="2" charset="0"/>
                <a:cs typeface="Roboto" panose="02000000000000000000" pitchFamily="2" charset="0"/>
                <a:sym typeface="Arial"/>
              </a:rPr>
              <a:t>ResidualSugar</a:t>
            </a:r>
            <a:r>
              <a:rPr lang="en-US" sz="1200" dirty="0">
                <a:latin typeface="Roboto" panose="02000000000000000000" pitchFamily="2" charset="0"/>
                <a:ea typeface="Roboto" panose="02000000000000000000" pitchFamily="2" charset="0"/>
                <a:cs typeface="Roboto" panose="02000000000000000000" pitchFamily="2" charset="0"/>
                <a:sym typeface="Arial"/>
              </a:rPr>
              <a:t>, </a:t>
            </a:r>
            <a:r>
              <a:rPr lang="en-US" sz="1200" dirty="0" err="1">
                <a:latin typeface="Roboto" panose="02000000000000000000" pitchFamily="2" charset="0"/>
                <a:ea typeface="Roboto" panose="02000000000000000000" pitchFamily="2" charset="0"/>
                <a:cs typeface="Roboto" panose="02000000000000000000" pitchFamily="2" charset="0"/>
                <a:sym typeface="Arial"/>
              </a:rPr>
              <a:t>AlcoholPercent</a:t>
            </a:r>
            <a:r>
              <a:rPr lang="en-US" sz="1200" dirty="0">
                <a:latin typeface="Roboto" panose="02000000000000000000" pitchFamily="2" charset="0"/>
                <a:ea typeface="Roboto" panose="02000000000000000000" pitchFamily="2" charset="0"/>
                <a:cs typeface="Roboto" panose="02000000000000000000" pitchFamily="2" charset="0"/>
                <a:sym typeface="Arial"/>
              </a:rPr>
              <a:t> and Density as numeric.</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sym typeface="Arial"/>
              </a:rPr>
              <a:t>Treating Categorical Variables  - This was done by factorizing </a:t>
            </a:r>
            <a:r>
              <a:rPr lang="en-US" sz="1200" dirty="0" err="1">
                <a:latin typeface="Roboto" panose="02000000000000000000" pitchFamily="2" charset="0"/>
                <a:ea typeface="Roboto" panose="02000000000000000000" pitchFamily="2" charset="0"/>
                <a:cs typeface="Roboto" panose="02000000000000000000" pitchFamily="2" charset="0"/>
                <a:sym typeface="Arial"/>
              </a:rPr>
              <a:t>WineryName</a:t>
            </a:r>
            <a:r>
              <a:rPr lang="en-US" sz="1200" dirty="0">
                <a:latin typeface="Roboto" panose="02000000000000000000" pitchFamily="2" charset="0"/>
                <a:ea typeface="Roboto" panose="02000000000000000000" pitchFamily="2" charset="0"/>
                <a:cs typeface="Roboto" panose="02000000000000000000" pitchFamily="2" charset="0"/>
                <a:sym typeface="Arial"/>
              </a:rPr>
              <a:t>, </a:t>
            </a:r>
            <a:r>
              <a:rPr lang="en-US" sz="1200" dirty="0" err="1">
                <a:latin typeface="Roboto" panose="02000000000000000000" pitchFamily="2" charset="0"/>
                <a:ea typeface="Roboto" panose="02000000000000000000" pitchFamily="2" charset="0"/>
                <a:cs typeface="Roboto" panose="02000000000000000000" pitchFamily="2" charset="0"/>
                <a:sym typeface="Arial"/>
              </a:rPr>
              <a:t>WineName</a:t>
            </a:r>
            <a:r>
              <a:rPr lang="en-US" sz="1200" dirty="0">
                <a:latin typeface="Roboto" panose="02000000000000000000" pitchFamily="2" charset="0"/>
                <a:ea typeface="Roboto" panose="02000000000000000000" pitchFamily="2" charset="0"/>
                <a:cs typeface="Roboto" panose="02000000000000000000" pitchFamily="2" charset="0"/>
                <a:sym typeface="Arial"/>
              </a:rPr>
              <a:t>, Region and Variety.</a:t>
            </a:r>
          </a:p>
          <a:p>
            <a:pPr marL="171450" indent="-171450" algn="just">
              <a:spcBef>
                <a:spcPts val="600"/>
              </a:spcBef>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sym typeface="Arial"/>
              </a:rPr>
              <a:t>We keep the Harvest year as character for now because if we change its type as </a:t>
            </a:r>
            <a:r>
              <a:rPr lang="en-US" sz="1200" dirty="0" err="1">
                <a:latin typeface="Roboto" panose="02000000000000000000" pitchFamily="2" charset="0"/>
                <a:ea typeface="Roboto" panose="02000000000000000000" pitchFamily="2" charset="0"/>
                <a:cs typeface="Roboto" panose="02000000000000000000" pitchFamily="2" charset="0"/>
                <a:sym typeface="Arial"/>
              </a:rPr>
              <a:t>integer,the</a:t>
            </a:r>
            <a:r>
              <a:rPr lang="en-US" sz="1200" dirty="0">
                <a:latin typeface="Roboto" panose="02000000000000000000" pitchFamily="2" charset="0"/>
                <a:ea typeface="Roboto" panose="02000000000000000000" pitchFamily="2" charset="0"/>
                <a:cs typeface="Roboto" panose="02000000000000000000" pitchFamily="2" charset="0"/>
                <a:sym typeface="Arial"/>
              </a:rPr>
              <a:t> N.V.(non vintage)value  get converted as NA. As we assumed </a:t>
            </a:r>
            <a:r>
              <a:rPr lang="en-US" sz="1200" dirty="0"/>
              <a:t>N.V wines are made in the year 2022, by mixing  together the wines made in different years . After Treating it we have changed the </a:t>
            </a:r>
            <a:r>
              <a:rPr lang="en-US" sz="1200" dirty="0" err="1"/>
              <a:t>HarvestYear’s</a:t>
            </a:r>
            <a:r>
              <a:rPr lang="en-US" sz="1200" dirty="0"/>
              <a:t>  type as integer.</a:t>
            </a:r>
          </a:p>
          <a:p>
            <a:pPr marL="171450" indent="-171450" algn="just">
              <a:spcBef>
                <a:spcPts val="600"/>
              </a:spcBef>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0"/>
              </a:spcAft>
              <a:buNone/>
            </a:pPr>
            <a:endParaRPr lang="en-US" sz="1200" dirty="0">
              <a:latin typeface="Roboto" panose="02000000000000000000" pitchFamily="2" charset="0"/>
              <a:ea typeface="Roboto" panose="02000000000000000000" pitchFamily="2" charset="0"/>
              <a:cs typeface="Roboto" panose="02000000000000000000" pitchFamily="2" charset="0"/>
              <a:sym typeface="Arial"/>
            </a:endParaRPr>
          </a:p>
          <a:p>
            <a:pPr marL="0" lvl="0" indent="0" algn="l" rtl="0">
              <a:spcBef>
                <a:spcPts val="1600"/>
              </a:spcBef>
              <a:spcAft>
                <a:spcPts val="1600"/>
              </a:spcAft>
              <a:buNone/>
            </a:pPr>
            <a:endParaRPr sz="1000" dirty="0"/>
          </a:p>
        </p:txBody>
      </p:sp>
      <p:pic>
        <p:nvPicPr>
          <p:cNvPr id="5" name="Picture 4">
            <a:extLst>
              <a:ext uri="{FF2B5EF4-FFF2-40B4-BE49-F238E27FC236}">
                <a16:creationId xmlns:a16="http://schemas.microsoft.com/office/drawing/2014/main" id="{35341564-3AA3-4DCD-30C9-BFC1463831DE}"/>
              </a:ext>
            </a:extLst>
          </p:cNvPr>
          <p:cNvPicPr>
            <a:picLocks noChangeAspect="1"/>
          </p:cNvPicPr>
          <p:nvPr/>
        </p:nvPicPr>
        <p:blipFill rotWithShape="1">
          <a:blip r:embed="rId3"/>
          <a:srcRect l="3408" t="39916" r="63492" b="55388"/>
          <a:stretch/>
        </p:blipFill>
        <p:spPr>
          <a:xfrm>
            <a:off x="4789328" y="1677093"/>
            <a:ext cx="4074329" cy="325141"/>
          </a:xfrm>
          <a:prstGeom prst="rect">
            <a:avLst/>
          </a:prstGeom>
        </p:spPr>
      </p:pic>
      <p:pic>
        <p:nvPicPr>
          <p:cNvPr id="7" name="Picture 6">
            <a:extLst>
              <a:ext uri="{FF2B5EF4-FFF2-40B4-BE49-F238E27FC236}">
                <a16:creationId xmlns:a16="http://schemas.microsoft.com/office/drawing/2014/main" id="{9302C4FA-B98C-DED3-5A75-F43DDF2B2A60}"/>
              </a:ext>
            </a:extLst>
          </p:cNvPr>
          <p:cNvPicPr>
            <a:picLocks noChangeAspect="1"/>
          </p:cNvPicPr>
          <p:nvPr/>
        </p:nvPicPr>
        <p:blipFill rotWithShape="1">
          <a:blip r:embed="rId4"/>
          <a:srcRect l="3409" t="34381" r="65660" b="60420"/>
          <a:stretch/>
        </p:blipFill>
        <p:spPr>
          <a:xfrm>
            <a:off x="4789328" y="3221897"/>
            <a:ext cx="4074330" cy="385232"/>
          </a:xfrm>
          <a:prstGeom prst="rect">
            <a:avLst/>
          </a:prstGeom>
        </p:spPr>
      </p:pic>
      <p:sp>
        <p:nvSpPr>
          <p:cNvPr id="9" name="TextBox 8">
            <a:extLst>
              <a:ext uri="{FF2B5EF4-FFF2-40B4-BE49-F238E27FC236}">
                <a16:creationId xmlns:a16="http://schemas.microsoft.com/office/drawing/2014/main" id="{48B94A27-88DD-90BA-F243-3B6845125D33}"/>
              </a:ext>
            </a:extLst>
          </p:cNvPr>
          <p:cNvSpPr txBox="1"/>
          <p:nvPr/>
        </p:nvSpPr>
        <p:spPr>
          <a:xfrm>
            <a:off x="4789328" y="1212133"/>
            <a:ext cx="1616091" cy="276999"/>
          </a:xfrm>
          <a:prstGeom prst="rect">
            <a:avLst/>
          </a:prstGeom>
          <a:noFill/>
        </p:spPr>
        <p:txBody>
          <a:bodyPr wrap="square">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Converting type</a:t>
            </a:r>
          </a:p>
        </p:txBody>
      </p:sp>
      <p:sp>
        <p:nvSpPr>
          <p:cNvPr id="10" name="TextBox 9">
            <a:extLst>
              <a:ext uri="{FF2B5EF4-FFF2-40B4-BE49-F238E27FC236}">
                <a16:creationId xmlns:a16="http://schemas.microsoft.com/office/drawing/2014/main" id="{DDCEE8CC-4A8F-3E31-9F51-4C4EFA480D0F}"/>
              </a:ext>
            </a:extLst>
          </p:cNvPr>
          <p:cNvSpPr txBox="1"/>
          <p:nvPr/>
        </p:nvSpPr>
        <p:spPr>
          <a:xfrm>
            <a:off x="4711400" y="2851975"/>
            <a:ext cx="1616091" cy="276999"/>
          </a:xfrm>
          <a:prstGeom prst="rect">
            <a:avLst/>
          </a:prstGeom>
          <a:noFill/>
        </p:spPr>
        <p:txBody>
          <a:bodyPr wrap="square">
            <a:spAutoFit/>
          </a:bodyPr>
          <a:lstStyle/>
          <a:p>
            <a:r>
              <a:rPr lang="en-US" sz="1200" i="1" dirty="0">
                <a:solidFill>
                  <a:srgbClr val="FF0000"/>
                </a:solidFill>
                <a:latin typeface="Roboto" panose="02000000000000000000" pitchFamily="2" charset="0"/>
                <a:ea typeface="Roboto" panose="02000000000000000000" pitchFamily="2" charset="0"/>
                <a:cs typeface="Roboto" panose="02000000000000000000" pitchFamily="2" charset="0"/>
              </a:rPr>
              <a:t> Factorizing</a:t>
            </a:r>
          </a:p>
        </p:txBody>
      </p:sp>
    </p:spTree>
    <p:extLst>
      <p:ext uri="{BB962C8B-B14F-4D97-AF65-F5344CB8AC3E}">
        <p14:creationId xmlns:p14="http://schemas.microsoft.com/office/powerpoint/2010/main" val="369000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E6EA-5919-F874-6BC8-D4BFDD564B52}"/>
              </a:ext>
            </a:extLst>
          </p:cNvPr>
          <p:cNvSpPr>
            <a:spLocks noGrp="1"/>
          </p:cNvSpPr>
          <p:nvPr>
            <p:ph type="title"/>
          </p:nvPr>
        </p:nvSpPr>
        <p:spPr/>
        <p:txBody>
          <a:bodyPr/>
          <a:lstStyle/>
          <a:p>
            <a:r>
              <a:rPr lang="en-US" dirty="0"/>
              <a:t>Data Sanity Checks</a:t>
            </a:r>
            <a:endParaRPr lang="en-CA" dirty="0"/>
          </a:p>
        </p:txBody>
      </p:sp>
      <p:sp>
        <p:nvSpPr>
          <p:cNvPr id="3" name="Text Placeholder 2">
            <a:extLst>
              <a:ext uri="{FF2B5EF4-FFF2-40B4-BE49-F238E27FC236}">
                <a16:creationId xmlns:a16="http://schemas.microsoft.com/office/drawing/2014/main" id="{7F2AE78A-4BEE-A013-3CA9-DF153F68756F}"/>
              </a:ext>
            </a:extLst>
          </p:cNvPr>
          <p:cNvSpPr>
            <a:spLocks noGrp="1"/>
          </p:cNvSpPr>
          <p:nvPr>
            <p:ph type="body" idx="1"/>
          </p:nvPr>
        </p:nvSpPr>
        <p:spPr>
          <a:xfrm>
            <a:off x="311700" y="902250"/>
            <a:ext cx="8520600" cy="3339000"/>
          </a:xfrm>
        </p:spPr>
        <p:txBody>
          <a:bodyPr/>
          <a:lstStyle/>
          <a:p>
            <a:pPr marL="114300" indent="0">
              <a:buNone/>
            </a:pPr>
            <a:r>
              <a:rPr lang="en" sz="1400" b="1" dirty="0"/>
              <a:t>Variable Analysis (contd)</a:t>
            </a:r>
            <a:endParaRPr lang="en" sz="1100" b="1" dirty="0"/>
          </a:p>
          <a:p>
            <a:pPr marL="114300" indent="0" algn="just">
              <a:buNone/>
            </a:pPr>
            <a:r>
              <a:rPr lang="en-CA" sz="1400" b="1" dirty="0"/>
              <a:t>Dependent or Independent variables: </a:t>
            </a:r>
            <a:r>
              <a:rPr lang="en-CA" sz="1400" dirty="0"/>
              <a:t>By analysing</a:t>
            </a:r>
          </a:p>
          <a:p>
            <a:pPr marL="114300" indent="0" algn="just">
              <a:buNone/>
            </a:pPr>
            <a:r>
              <a:rPr lang="en-CA" sz="1400" dirty="0"/>
              <a:t>variables   we  have   found    some   variable   are </a:t>
            </a:r>
          </a:p>
          <a:p>
            <a:pPr marL="114300" indent="0" algn="just">
              <a:buNone/>
            </a:pPr>
            <a:r>
              <a:rPr lang="en-CA" sz="1400" dirty="0"/>
              <a:t>dependent   on  other  variables  Independent  but </a:t>
            </a:r>
          </a:p>
          <a:p>
            <a:pPr marL="114300" indent="0" algn="just">
              <a:buNone/>
            </a:pPr>
            <a:r>
              <a:rPr lang="en-CA" sz="1400" dirty="0"/>
              <a:t>some are independent.</a:t>
            </a:r>
          </a:p>
          <a:p>
            <a:pPr marL="114300" indent="0" algn="just">
              <a:buNone/>
            </a:pPr>
            <a:endParaRPr lang="en-CA" sz="1400" dirty="0"/>
          </a:p>
          <a:p>
            <a:pPr marL="114300" indent="0" algn="just">
              <a:buNone/>
            </a:pPr>
            <a:endParaRPr lang="en-CA" sz="1400" dirty="0"/>
          </a:p>
          <a:p>
            <a:pPr marL="114300" indent="0">
              <a:buNone/>
            </a:pPr>
            <a:endParaRPr lang="en-CA" sz="1400" dirty="0"/>
          </a:p>
        </p:txBody>
      </p:sp>
      <p:pic>
        <p:nvPicPr>
          <p:cNvPr id="10" name="Picture 9" descr="Text, letter&#10;&#10;Description automatically generated">
            <a:extLst>
              <a:ext uri="{FF2B5EF4-FFF2-40B4-BE49-F238E27FC236}">
                <a16:creationId xmlns:a16="http://schemas.microsoft.com/office/drawing/2014/main" id="{15062505-8DF7-AC34-B2B5-B3F2EED32E27}"/>
              </a:ext>
            </a:extLst>
          </p:cNvPr>
          <p:cNvPicPr>
            <a:picLocks noChangeAspect="1"/>
          </p:cNvPicPr>
          <p:nvPr/>
        </p:nvPicPr>
        <p:blipFill>
          <a:blip r:embed="rId2"/>
          <a:stretch>
            <a:fillRect/>
          </a:stretch>
        </p:blipFill>
        <p:spPr>
          <a:xfrm>
            <a:off x="244730" y="2571750"/>
            <a:ext cx="4316796" cy="1862389"/>
          </a:xfrm>
          <a:prstGeom prst="rect">
            <a:avLst/>
          </a:prstGeom>
        </p:spPr>
      </p:pic>
      <p:pic>
        <p:nvPicPr>
          <p:cNvPr id="5" name="Picture 4" descr="Diagram&#10;&#10;Description automatically generated">
            <a:extLst>
              <a:ext uri="{FF2B5EF4-FFF2-40B4-BE49-F238E27FC236}">
                <a16:creationId xmlns:a16="http://schemas.microsoft.com/office/drawing/2014/main" id="{D8637DF0-C168-CB51-094A-DBA32868A949}"/>
              </a:ext>
            </a:extLst>
          </p:cNvPr>
          <p:cNvPicPr>
            <a:picLocks noChangeAspect="1"/>
          </p:cNvPicPr>
          <p:nvPr/>
        </p:nvPicPr>
        <p:blipFill>
          <a:blip r:embed="rId3"/>
          <a:stretch>
            <a:fillRect/>
          </a:stretch>
        </p:blipFill>
        <p:spPr>
          <a:xfrm>
            <a:off x="4628496" y="315672"/>
            <a:ext cx="4270774" cy="3567705"/>
          </a:xfrm>
          <a:prstGeom prst="rect">
            <a:avLst/>
          </a:prstGeom>
        </p:spPr>
      </p:pic>
    </p:spTree>
    <p:extLst>
      <p:ext uri="{BB962C8B-B14F-4D97-AF65-F5344CB8AC3E}">
        <p14:creationId xmlns:p14="http://schemas.microsoft.com/office/powerpoint/2010/main" val="325315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F75C-22F1-D9BF-7C73-7AC0A3673C1B}"/>
              </a:ext>
            </a:extLst>
          </p:cNvPr>
          <p:cNvSpPr>
            <a:spLocks noGrp="1"/>
          </p:cNvSpPr>
          <p:nvPr>
            <p:ph type="title"/>
          </p:nvPr>
        </p:nvSpPr>
        <p:spPr/>
        <p:txBody>
          <a:bodyPr/>
          <a:lstStyle/>
          <a:p>
            <a:r>
              <a:rPr kumimoji="0" lang="en-US" sz="3000" b="0" i="0" u="none" strike="noStrike" kern="0" cap="none" spc="0" normalizeH="0" baseline="0" noProof="0" dirty="0">
                <a:ln>
                  <a:noFill/>
                </a:ln>
                <a:solidFill>
                  <a:srgbClr val="2A3990"/>
                </a:solidFill>
                <a:effectLst/>
                <a:uLnTx/>
                <a:uFillTx/>
                <a:latin typeface="Roboto"/>
                <a:ea typeface="Roboto"/>
                <a:cs typeface="Roboto"/>
                <a:sym typeface="Roboto"/>
              </a:rPr>
              <a:t>Data Sanity Checks</a:t>
            </a:r>
            <a:endParaRPr lang="en-CA" dirty="0"/>
          </a:p>
        </p:txBody>
      </p:sp>
      <p:sp>
        <p:nvSpPr>
          <p:cNvPr id="3" name="Text Placeholder 2">
            <a:extLst>
              <a:ext uri="{FF2B5EF4-FFF2-40B4-BE49-F238E27FC236}">
                <a16:creationId xmlns:a16="http://schemas.microsoft.com/office/drawing/2014/main" id="{0D5CB5EE-9779-5C6C-9E1B-98CC7F05F833}"/>
              </a:ext>
            </a:extLst>
          </p:cNvPr>
          <p:cNvSpPr>
            <a:spLocks noGrp="1"/>
          </p:cNvSpPr>
          <p:nvPr>
            <p:ph type="body" idx="1"/>
          </p:nvPr>
        </p:nvSpPr>
        <p:spPr>
          <a:xfrm>
            <a:off x="311700" y="1229875"/>
            <a:ext cx="5018289" cy="3339000"/>
          </a:xfrm>
        </p:spPr>
        <p:txBody>
          <a:bodyPr/>
          <a:lstStyle/>
          <a:p>
            <a:pPr marL="114300" marR="0" lvl="0" indent="0" algn="l" defTabSz="914400" rtl="0" eaLnBrk="1" fontAlgn="auto" latinLnBrk="0" hangingPunct="1">
              <a:lnSpc>
                <a:spcPct val="115000"/>
              </a:lnSpc>
              <a:spcBef>
                <a:spcPts val="0"/>
              </a:spcBef>
              <a:spcAft>
                <a:spcPts val="0"/>
              </a:spcAft>
              <a:buClr>
                <a:srgbClr val="434343"/>
              </a:buClr>
              <a:buSzPts val="1800"/>
              <a:buFont typeface="Roboto"/>
              <a:buNone/>
              <a:tabLst/>
              <a:defRPr/>
            </a:pPr>
            <a:r>
              <a:rPr kumimoji="0" lang="en" sz="1400" b="1" i="0" u="none" strike="noStrike" kern="0" cap="none" spc="0" normalizeH="0" baseline="0" noProof="0" dirty="0">
                <a:ln>
                  <a:noFill/>
                </a:ln>
                <a:solidFill>
                  <a:srgbClr val="434343"/>
                </a:solidFill>
                <a:effectLst/>
                <a:uLnTx/>
                <a:uFillTx/>
                <a:latin typeface="Roboto"/>
                <a:ea typeface="Roboto"/>
                <a:cs typeface="Roboto"/>
                <a:sym typeface="Roboto"/>
              </a:rPr>
              <a:t>Variable Analysis (contd)</a:t>
            </a:r>
            <a:endParaRPr lang="en-US" sz="1800" dirty="0"/>
          </a:p>
          <a:p>
            <a:pPr marL="438150" lvl="0" indent="-285750" algn="l" rtl="0">
              <a:spcBef>
                <a:spcPts val="600"/>
              </a:spcBef>
              <a:spcAft>
                <a:spcPts val="0"/>
              </a:spcAft>
              <a:buSzPts val="1200"/>
              <a:buFont typeface="Wingdings" panose="05000000000000000000" pitchFamily="2" charset="2"/>
              <a:buChar char="Ø"/>
            </a:pPr>
            <a:r>
              <a:rPr lang="en-US" sz="1200" dirty="0"/>
              <a:t>Checking how many missing values or NA there are in the variables.</a:t>
            </a:r>
          </a:p>
          <a:p>
            <a:pPr marL="438150" lvl="0" indent="-285750" algn="l" rtl="0">
              <a:spcBef>
                <a:spcPts val="600"/>
              </a:spcBef>
              <a:spcAft>
                <a:spcPts val="0"/>
              </a:spcAft>
              <a:buSzPts val="1200"/>
              <a:buFont typeface="Wingdings" panose="05000000000000000000" pitchFamily="2" charset="2"/>
              <a:buChar char="Ø"/>
            </a:pPr>
            <a:r>
              <a:rPr lang="en-US" sz="1200" dirty="0"/>
              <a:t>Checking the frequencies of values  in variable with table().</a:t>
            </a:r>
          </a:p>
          <a:p>
            <a:pPr marL="438150" indent="-285750">
              <a:spcBef>
                <a:spcPts val="600"/>
              </a:spcBef>
              <a:buSzPts val="1200"/>
              <a:buFont typeface="Wingdings" panose="05000000000000000000" pitchFamily="2" charset="2"/>
              <a:buChar char="Ø"/>
            </a:pPr>
            <a:r>
              <a:rPr lang="en-US" sz="1200" dirty="0"/>
              <a:t>Checking about the outliers with boxplot.</a:t>
            </a:r>
          </a:p>
          <a:p>
            <a:pPr marL="438150" indent="-285750">
              <a:spcBef>
                <a:spcPts val="600"/>
              </a:spcBef>
              <a:buSzPts val="1200"/>
              <a:buFont typeface="Wingdings" panose="05000000000000000000" pitchFamily="2" charset="2"/>
              <a:buChar char="Ø"/>
            </a:pPr>
            <a:r>
              <a:rPr lang="en-US" sz="1200" dirty="0"/>
              <a:t>Representing the frequencies with histogram plot.</a:t>
            </a:r>
          </a:p>
          <a:p>
            <a:pPr marL="0" lvl="0" indent="0" algn="l" rtl="0">
              <a:spcBef>
                <a:spcPts val="600"/>
              </a:spcBef>
              <a:spcAft>
                <a:spcPts val="0"/>
              </a:spcAft>
              <a:buNone/>
            </a:pPr>
            <a:endParaRPr lang="en-US" sz="1200" dirty="0">
              <a:latin typeface="Arial"/>
              <a:ea typeface="Arial"/>
              <a:cs typeface="Arial"/>
              <a:sym typeface="Arial"/>
            </a:endParaRPr>
          </a:p>
          <a:p>
            <a:endParaRPr lang="en-CA" dirty="0"/>
          </a:p>
        </p:txBody>
      </p:sp>
      <p:pic>
        <p:nvPicPr>
          <p:cNvPr id="4" name="Picture 3">
            <a:extLst>
              <a:ext uri="{FF2B5EF4-FFF2-40B4-BE49-F238E27FC236}">
                <a16:creationId xmlns:a16="http://schemas.microsoft.com/office/drawing/2014/main" id="{E1CD4C8F-0BFC-77B8-EF5B-5AC78377FD0E}"/>
              </a:ext>
            </a:extLst>
          </p:cNvPr>
          <p:cNvPicPr>
            <a:picLocks noChangeAspect="1"/>
          </p:cNvPicPr>
          <p:nvPr/>
        </p:nvPicPr>
        <p:blipFill>
          <a:blip r:embed="rId2"/>
          <a:stretch>
            <a:fillRect/>
          </a:stretch>
        </p:blipFill>
        <p:spPr>
          <a:xfrm>
            <a:off x="5784636" y="98676"/>
            <a:ext cx="3123316" cy="4516084"/>
          </a:xfrm>
          <a:prstGeom prst="rect">
            <a:avLst/>
          </a:prstGeom>
        </p:spPr>
      </p:pic>
    </p:spTree>
    <p:extLst>
      <p:ext uri="{BB962C8B-B14F-4D97-AF65-F5344CB8AC3E}">
        <p14:creationId xmlns:p14="http://schemas.microsoft.com/office/powerpoint/2010/main" val="2345088496"/>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2361</TotalTime>
  <Words>3345</Words>
  <Application>Microsoft Office PowerPoint</Application>
  <PresentationFormat>On-screen Show (16:9)</PresentationFormat>
  <Paragraphs>301</Paragraphs>
  <Slides>42</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Roboto</vt:lpstr>
      <vt:lpstr>Wingdings</vt:lpstr>
      <vt:lpstr>Arial</vt:lpstr>
      <vt:lpstr>Noto Sans Symbols</vt:lpstr>
      <vt:lpstr>Geometric</vt:lpstr>
      <vt:lpstr>BURGUNDYSIP WINE STORE ANALYSIS &amp; MODELS</vt:lpstr>
      <vt:lpstr>Introduction to BurgundySip Wine Store:</vt:lpstr>
      <vt:lpstr>ANALYTICAL OBJECTIVES</vt:lpstr>
      <vt:lpstr>Assumptions </vt:lpstr>
      <vt:lpstr>Data Analysis Process – Process Map</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Data Sanity Checks</vt:lpstr>
      <vt:lpstr>Predictive Analysis and Findings </vt:lpstr>
      <vt:lpstr>Predictive Analysis and Findings </vt:lpstr>
      <vt:lpstr>Predictive Analysis and Findings </vt:lpstr>
      <vt:lpstr>Predictive Analysis and Findings </vt:lpstr>
      <vt:lpstr>Predictive Analysis and Findings </vt:lpstr>
      <vt:lpstr>Predictive Analysis and Findings </vt:lpstr>
      <vt:lpstr>Predictive Analysis and Findings </vt:lpstr>
      <vt:lpstr>Cluster - Based Analysis and Findings </vt:lpstr>
      <vt:lpstr>Cluster - Based Analysis and Findings </vt:lpstr>
      <vt:lpstr>Cluster - Based Analysis and Findings </vt:lpstr>
      <vt:lpstr>Descriptive Analysis and Findings </vt:lpstr>
      <vt:lpstr>Descriptive Analysis and Findings </vt:lpstr>
      <vt:lpstr>Descriptive Analysis and Findings </vt:lpstr>
      <vt:lpstr>Descriptive Analysis and Findings </vt:lpstr>
      <vt:lpstr>Descriptive Analysis and Findings </vt:lpstr>
      <vt:lpstr>Descriptive Analysis and Findings </vt:lpstr>
      <vt:lpstr>Descriptive Analysis and Findings </vt:lpstr>
      <vt:lpstr>Conclusion &amp; Recommendation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BURGUNDYSIP WINE ANALYSIS &amp; MODELS</dc:title>
  <dc:creator>AKHIL ANTONY</dc:creator>
  <cp:lastModifiedBy>administrator</cp:lastModifiedBy>
  <cp:revision>22</cp:revision>
  <dcterms:modified xsi:type="dcterms:W3CDTF">2023-04-25T22:52:35Z</dcterms:modified>
</cp:coreProperties>
</file>